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78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6" d="100"/>
          <a:sy n="66" d="100"/>
        </p:scale>
        <p:origin x="21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04A208-5BFB-4DCD-B96E-C3F6602BA7C8}"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43023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04A208-5BFB-4DCD-B96E-C3F6602BA7C8}"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209666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04A208-5BFB-4DCD-B96E-C3F6602BA7C8}"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38984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04A208-5BFB-4DCD-B96E-C3F6602BA7C8}"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326963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04A208-5BFB-4DCD-B96E-C3F6602BA7C8}"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62530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04A208-5BFB-4DCD-B96E-C3F6602BA7C8}"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52101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04A208-5BFB-4DCD-B96E-C3F6602BA7C8}"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14889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04A208-5BFB-4DCD-B96E-C3F6602BA7C8}"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47551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4A208-5BFB-4DCD-B96E-C3F6602BA7C8}"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74632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C04A208-5BFB-4DCD-B96E-C3F6602BA7C8}"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1514578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C04A208-5BFB-4DCD-B96E-C3F6602BA7C8}"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71F1F-37A4-4E53-B3BD-8E074C4AF92D}" type="slidenum">
              <a:rPr lang="en-US" smtClean="0"/>
              <a:t>‹#›</a:t>
            </a:fld>
            <a:endParaRPr lang="en-US"/>
          </a:p>
        </p:txBody>
      </p:sp>
    </p:spTree>
    <p:extLst>
      <p:ext uri="{BB962C8B-B14F-4D97-AF65-F5344CB8AC3E}">
        <p14:creationId xmlns:p14="http://schemas.microsoft.com/office/powerpoint/2010/main" val="385079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FC04A208-5BFB-4DCD-B96E-C3F6602BA7C8}" type="datetimeFigureOut">
              <a:rPr lang="en-US" smtClean="0"/>
              <a:t>3/24/2025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5DD71F1F-37A4-4E53-B3BD-8E074C4AF92D}" type="slidenum">
              <a:rPr lang="en-US" smtClean="0"/>
              <a:t>‹#›</a:t>
            </a:fld>
            <a:endParaRPr lang="en-US"/>
          </a:p>
        </p:txBody>
      </p:sp>
    </p:spTree>
    <p:extLst>
      <p:ext uri="{BB962C8B-B14F-4D97-AF65-F5344CB8AC3E}">
        <p14:creationId xmlns:p14="http://schemas.microsoft.com/office/powerpoint/2010/main" val="3585156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dc.gov/std/treatment-guidelines/congenital-syphilis.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std/treatment-guidelines/congenital-syphilis.ht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californiaptc.com/wp-content/uploads/2024/04/CS-Algorithm-2023-11-0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88CB68D1-C2CC-8F9A-F150-C1A43B88C28A}"/>
              </a:ext>
            </a:extLst>
          </p:cNvPr>
          <p:cNvSpPr/>
          <p:nvPr/>
        </p:nvSpPr>
        <p:spPr>
          <a:xfrm>
            <a:off x="3985" y="6312401"/>
            <a:ext cx="7763256" cy="727586"/>
          </a:xfrm>
          <a:prstGeom prst="rect">
            <a:avLst/>
          </a:prstGeom>
          <a:noFill/>
          <a:ln w="1270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Note</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Follow-up recommendations here are for infants and children who were evaluated and treated for congenital syphilis after the neonatal period (aged ≥ 30 days). For those infants and children newly identified as having a reactive RPR/VDRL, there should be a thorough exam and review of maternal serology and records to assess if they have congenital or acquired syphilis. Any infant or child at risk for congenital syphilis should receive a full evaluation as well as testing for HIV infection. Please refer to </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hlinkClick r:id="rId2"/>
              </a:rPr>
              <a:t>CDC guidelines</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for evaluation and management of non-perinatally</a:t>
            </a:r>
            <a:r>
              <a:rPr kumimoji="0" lang="en-US" sz="1100" b="1" i="0" u="none" strike="noStrike" kern="0" cap="none" spc="0" normalizeH="0" baseline="0" noProof="0" dirty="0">
                <a:ln>
                  <a:noFill/>
                </a:ln>
                <a:solidFill>
                  <a:srgbClr val="FF0000"/>
                </a:solidFill>
                <a:effectLst/>
                <a:uLnTx/>
                <a:uFillTx/>
                <a:latin typeface="Arial Narrow" panose="020B0606020202030204" pitchFamily="34" charset="0"/>
                <a:ea typeface="+mn-ea"/>
                <a:cs typeface="Arial Narrow" panose="020B0604020202020204" pitchFamily="34" charset="0"/>
              </a:rPr>
              <a:t> </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acquired syphilis.</a:t>
            </a:r>
          </a:p>
        </p:txBody>
      </p:sp>
      <p:sp>
        <p:nvSpPr>
          <p:cNvPr id="63" name="TextBox 62">
            <a:extLst>
              <a:ext uri="{FF2B5EF4-FFF2-40B4-BE49-F238E27FC236}">
                <a16:creationId xmlns:a16="http://schemas.microsoft.com/office/drawing/2014/main" id="{8ED00B17-1353-9F4D-EEA5-2A60D1F72A0C}"/>
              </a:ext>
            </a:extLst>
          </p:cNvPr>
          <p:cNvSpPr txBox="1"/>
          <p:nvPr/>
        </p:nvSpPr>
        <p:spPr>
          <a:xfrm>
            <a:off x="2375043" y="1918326"/>
            <a:ext cx="2184528" cy="769441"/>
          </a:xfrm>
          <a:prstGeom prst="rect">
            <a:avLst/>
          </a:prstGeom>
          <a:solidFill>
            <a:srgbClr val="ED7D31">
              <a:lumMod val="60000"/>
              <a:lumOff val="40000"/>
            </a:srgbClr>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Neonate did not require treatment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for congenital syphilis </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See CDC guidelines for treatment decision-making</a:t>
            </a:r>
          </a:p>
        </p:txBody>
      </p:sp>
      <p:sp>
        <p:nvSpPr>
          <p:cNvPr id="64" name="TextBox 63">
            <a:extLst>
              <a:ext uri="{FF2B5EF4-FFF2-40B4-BE49-F238E27FC236}">
                <a16:creationId xmlns:a16="http://schemas.microsoft.com/office/drawing/2014/main" id="{9C8759CE-8E3A-04B4-8703-AD313A56A350}"/>
              </a:ext>
            </a:extLst>
          </p:cNvPr>
          <p:cNvSpPr txBox="1"/>
          <p:nvPr/>
        </p:nvSpPr>
        <p:spPr>
          <a:xfrm>
            <a:off x="151730" y="1912430"/>
            <a:ext cx="2051823" cy="1107996"/>
          </a:xfrm>
          <a:prstGeom prst="rect">
            <a:avLst/>
          </a:prstGeom>
          <a:solidFill>
            <a:srgbClr val="E1736D"/>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Neonate required treatment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for congenital syphilis </a:t>
            </a:r>
            <a:endPar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cs typeface="Arial Narrow" panose="020B0604020202020204" pitchFamily="34" charset="0"/>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See </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hlinkClick r:id="rId2"/>
              </a:rPr>
              <a:t>CDC guidelines</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 for treatment decision-making </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Treatment may include IV PCN for 10 days or IM PCN once</a:t>
            </a:r>
          </a:p>
        </p:txBody>
      </p:sp>
      <p:sp>
        <p:nvSpPr>
          <p:cNvPr id="65" name="TextBox 64">
            <a:extLst>
              <a:ext uri="{FF2B5EF4-FFF2-40B4-BE49-F238E27FC236}">
                <a16:creationId xmlns:a16="http://schemas.microsoft.com/office/drawing/2014/main" id="{4E5E7CC9-15E2-3486-7B07-170662D5541C}"/>
              </a:ext>
            </a:extLst>
          </p:cNvPr>
          <p:cNvSpPr txBox="1"/>
          <p:nvPr/>
        </p:nvSpPr>
        <p:spPr>
          <a:xfrm>
            <a:off x="2566446" y="2838857"/>
            <a:ext cx="1801721" cy="261610"/>
          </a:xfrm>
          <a:prstGeom prst="rect">
            <a:avLst/>
          </a:prstGeom>
          <a:solidFill>
            <a:srgbClr val="ED7D31">
              <a:lumMod val="40000"/>
              <a:lumOff val="60000"/>
            </a:srgbClr>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every 2 - 3 months</a:t>
            </a:r>
          </a:p>
        </p:txBody>
      </p:sp>
      <p:sp>
        <p:nvSpPr>
          <p:cNvPr id="66" name="TextBox 65">
            <a:extLst>
              <a:ext uri="{FF2B5EF4-FFF2-40B4-BE49-F238E27FC236}">
                <a16:creationId xmlns:a16="http://schemas.microsoft.com/office/drawing/2014/main" id="{EA75A52E-9912-3A4F-2A30-98688D8C00BA}"/>
              </a:ext>
            </a:extLst>
          </p:cNvPr>
          <p:cNvSpPr txBox="1"/>
          <p:nvPr/>
        </p:nvSpPr>
        <p:spPr>
          <a:xfrm>
            <a:off x="272185" y="3133791"/>
            <a:ext cx="1817096" cy="261610"/>
          </a:xfrm>
          <a:prstGeom prst="rect">
            <a:avLst/>
          </a:prstGeom>
          <a:solidFill>
            <a:srgbClr val="EDACA6"/>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every 2 - 3 months </a:t>
            </a:r>
          </a:p>
        </p:txBody>
      </p:sp>
      <p:sp>
        <p:nvSpPr>
          <p:cNvPr id="67" name="TextBox 66">
            <a:extLst>
              <a:ext uri="{FF2B5EF4-FFF2-40B4-BE49-F238E27FC236}">
                <a16:creationId xmlns:a16="http://schemas.microsoft.com/office/drawing/2014/main" id="{93068CA1-E795-FBE3-242F-28B49F3CC830}"/>
              </a:ext>
            </a:extLst>
          </p:cNvPr>
          <p:cNvSpPr txBox="1"/>
          <p:nvPr/>
        </p:nvSpPr>
        <p:spPr>
          <a:xfrm>
            <a:off x="1213995" y="3629409"/>
            <a:ext cx="1054247" cy="600164"/>
          </a:xfrm>
          <a:prstGeom prst="rect">
            <a:avLst/>
          </a:prstGeom>
          <a:solidFill>
            <a:srgbClr val="EAF4E4"/>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Non-reactive before or at 12 months of age</a:t>
            </a:r>
          </a:p>
        </p:txBody>
      </p:sp>
      <p:sp>
        <p:nvSpPr>
          <p:cNvPr id="68" name="TextBox 67">
            <a:extLst>
              <a:ext uri="{FF2B5EF4-FFF2-40B4-BE49-F238E27FC236}">
                <a16:creationId xmlns:a16="http://schemas.microsoft.com/office/drawing/2014/main" id="{481CA02D-08DD-6612-A069-25AAC5C2117E}"/>
              </a:ext>
            </a:extLst>
          </p:cNvPr>
          <p:cNvSpPr txBox="1"/>
          <p:nvPr/>
        </p:nvSpPr>
        <p:spPr>
          <a:xfrm>
            <a:off x="101225" y="3632919"/>
            <a:ext cx="1055277" cy="430887"/>
          </a:xfrm>
          <a:prstGeom prst="rect">
            <a:avLst/>
          </a:prstGeom>
          <a:solidFill>
            <a:srgbClr val="EDACA6"/>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Reactive at 12 months of age </a:t>
            </a:r>
            <a:r>
              <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cs typeface="Arial Narrow" panose="020B0604020202020204" pitchFamily="34" charset="0"/>
              </a:rPr>
              <a:t>(1)</a:t>
            </a:r>
            <a:endPar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endParaRPr>
          </a:p>
        </p:txBody>
      </p:sp>
      <p:cxnSp>
        <p:nvCxnSpPr>
          <p:cNvPr id="69" name="Straight Connector 68">
            <a:extLst>
              <a:ext uri="{FF2B5EF4-FFF2-40B4-BE49-F238E27FC236}">
                <a16:creationId xmlns:a16="http://schemas.microsoft.com/office/drawing/2014/main" id="{0BDF2418-E1AD-BAA2-E440-E64A352EC372}"/>
              </a:ext>
            </a:extLst>
          </p:cNvPr>
          <p:cNvCxnSpPr>
            <a:cxnSpLocks/>
          </p:cNvCxnSpPr>
          <p:nvPr/>
        </p:nvCxnSpPr>
        <p:spPr>
          <a:xfrm>
            <a:off x="4673850" y="1624099"/>
            <a:ext cx="0" cy="4494448"/>
          </a:xfrm>
          <a:prstGeom prst="line">
            <a:avLst/>
          </a:prstGeom>
          <a:noFill/>
          <a:ln w="6350" cap="flat" cmpd="sng" algn="ctr">
            <a:solidFill>
              <a:sysClr val="windowText" lastClr="000000"/>
            </a:solidFill>
            <a:prstDash val="dash"/>
            <a:miter lim="800000"/>
          </a:ln>
          <a:effectLst/>
        </p:spPr>
      </p:cxnSp>
      <p:sp>
        <p:nvSpPr>
          <p:cNvPr id="70" name="TextBox 69">
            <a:extLst>
              <a:ext uri="{FF2B5EF4-FFF2-40B4-BE49-F238E27FC236}">
                <a16:creationId xmlns:a16="http://schemas.microsoft.com/office/drawing/2014/main" id="{1D5990F3-740A-57D0-2EBB-95E90C0F91C8}"/>
              </a:ext>
            </a:extLst>
          </p:cNvPr>
          <p:cNvSpPr txBox="1"/>
          <p:nvPr/>
        </p:nvSpPr>
        <p:spPr>
          <a:xfrm>
            <a:off x="2589204" y="3271548"/>
            <a:ext cx="1756203" cy="430887"/>
          </a:xfrm>
          <a:prstGeom prst="rect">
            <a:avLst/>
          </a:prstGeom>
          <a:solidFill>
            <a:srgbClr val="ED7D31">
              <a:lumMod val="40000"/>
              <a:lumOff val="60000"/>
            </a:srgbClr>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should decrease by 3 months of age </a:t>
            </a:r>
            <a:r>
              <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cs typeface="Arial Narrow" panose="020B0604020202020204" pitchFamily="34" charset="0"/>
              </a:rPr>
              <a:t>(2)</a:t>
            </a: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 </a:t>
            </a:r>
          </a:p>
        </p:txBody>
      </p:sp>
      <p:sp>
        <p:nvSpPr>
          <p:cNvPr id="71" name="TextBox 70">
            <a:extLst>
              <a:ext uri="{FF2B5EF4-FFF2-40B4-BE49-F238E27FC236}">
                <a16:creationId xmlns:a16="http://schemas.microsoft.com/office/drawing/2014/main" id="{4BF1EA3A-EB00-EA78-9820-25E899E83495}"/>
              </a:ext>
            </a:extLst>
          </p:cNvPr>
          <p:cNvSpPr txBox="1"/>
          <p:nvPr/>
        </p:nvSpPr>
        <p:spPr>
          <a:xfrm>
            <a:off x="4953076" y="2216186"/>
            <a:ext cx="2627835" cy="261610"/>
          </a:xfrm>
          <a:prstGeom prst="rect">
            <a:avLst/>
          </a:prstGeom>
          <a:solidFill>
            <a:srgbClr val="C0B5E4"/>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Neonate not treated for congenital syphilis </a:t>
            </a:r>
            <a:r>
              <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cs typeface="Arial Narrow" panose="020B0604020202020204" pitchFamily="34" charset="0"/>
              </a:rPr>
              <a:t>(3)</a:t>
            </a:r>
            <a:endParaRPr kumimoji="0" lang="en-US" sz="1100" b="1"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endParaRPr>
          </a:p>
        </p:txBody>
      </p:sp>
      <p:sp>
        <p:nvSpPr>
          <p:cNvPr id="72" name="TextBox 71">
            <a:extLst>
              <a:ext uri="{FF2B5EF4-FFF2-40B4-BE49-F238E27FC236}">
                <a16:creationId xmlns:a16="http://schemas.microsoft.com/office/drawing/2014/main" id="{C84391DE-048C-31D2-7E1B-CD7CF8E777D1}"/>
              </a:ext>
            </a:extLst>
          </p:cNvPr>
          <p:cNvSpPr txBox="1"/>
          <p:nvPr/>
        </p:nvSpPr>
        <p:spPr>
          <a:xfrm>
            <a:off x="4741466" y="3063481"/>
            <a:ext cx="1504111" cy="261610"/>
          </a:xfrm>
          <a:prstGeom prst="rect">
            <a:avLst/>
          </a:prstGeom>
          <a:solidFill>
            <a:srgbClr val="D9C7E0"/>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reactive</a:t>
            </a:r>
          </a:p>
        </p:txBody>
      </p:sp>
      <p:sp>
        <p:nvSpPr>
          <p:cNvPr id="73" name="TextBox 72">
            <a:extLst>
              <a:ext uri="{FF2B5EF4-FFF2-40B4-BE49-F238E27FC236}">
                <a16:creationId xmlns:a16="http://schemas.microsoft.com/office/drawing/2014/main" id="{B2B7233A-3183-F522-CA16-7B0BEFE84D42}"/>
              </a:ext>
            </a:extLst>
          </p:cNvPr>
          <p:cNvSpPr txBox="1"/>
          <p:nvPr/>
        </p:nvSpPr>
        <p:spPr>
          <a:xfrm>
            <a:off x="3500726" y="3937502"/>
            <a:ext cx="1127342" cy="600164"/>
          </a:xfrm>
          <a:prstGeom prst="rect">
            <a:avLst/>
          </a:prstGeom>
          <a:solidFill>
            <a:srgbClr val="EAF4E4"/>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Non-reactive at or before 6 months of age</a:t>
            </a:r>
          </a:p>
        </p:txBody>
      </p:sp>
      <p:sp>
        <p:nvSpPr>
          <p:cNvPr id="74" name="TextBox 73">
            <a:extLst>
              <a:ext uri="{FF2B5EF4-FFF2-40B4-BE49-F238E27FC236}">
                <a16:creationId xmlns:a16="http://schemas.microsoft.com/office/drawing/2014/main" id="{2A47E4BE-D8ED-1B6C-F072-1127EF5945E4}"/>
              </a:ext>
            </a:extLst>
          </p:cNvPr>
          <p:cNvSpPr txBox="1"/>
          <p:nvPr/>
        </p:nvSpPr>
        <p:spPr>
          <a:xfrm>
            <a:off x="2316704" y="3937044"/>
            <a:ext cx="1142090" cy="430887"/>
          </a:xfrm>
          <a:prstGeom prst="rect">
            <a:avLst/>
          </a:prstGeom>
          <a:solidFill>
            <a:srgbClr val="ED7D31">
              <a:lumMod val="40000"/>
              <a:lumOff val="60000"/>
            </a:srgbClr>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Reactive at 6 months of age</a:t>
            </a:r>
          </a:p>
        </p:txBody>
      </p:sp>
      <p:sp>
        <p:nvSpPr>
          <p:cNvPr id="75" name="TextBox 74">
            <a:extLst>
              <a:ext uri="{FF2B5EF4-FFF2-40B4-BE49-F238E27FC236}">
                <a16:creationId xmlns:a16="http://schemas.microsoft.com/office/drawing/2014/main" id="{72047603-2C39-34E4-C761-F8ACF1246164}"/>
              </a:ext>
            </a:extLst>
          </p:cNvPr>
          <p:cNvSpPr txBox="1"/>
          <p:nvPr/>
        </p:nvSpPr>
        <p:spPr>
          <a:xfrm>
            <a:off x="6301727" y="3063481"/>
            <a:ext cx="1424291" cy="261610"/>
          </a:xfrm>
          <a:prstGeom prst="rect">
            <a:avLst/>
          </a:prstGeom>
          <a:solidFill>
            <a:srgbClr val="EAF4E4"/>
          </a:solidFill>
          <a:ln>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non-reactive</a:t>
            </a:r>
          </a:p>
        </p:txBody>
      </p:sp>
      <p:sp>
        <p:nvSpPr>
          <p:cNvPr id="76" name="Rectangle 75">
            <a:extLst>
              <a:ext uri="{FF2B5EF4-FFF2-40B4-BE49-F238E27FC236}">
                <a16:creationId xmlns:a16="http://schemas.microsoft.com/office/drawing/2014/main" id="{EEB490D2-1989-95F5-0342-598213AA8EDD}"/>
              </a:ext>
            </a:extLst>
          </p:cNvPr>
          <p:cNvSpPr/>
          <p:nvPr/>
        </p:nvSpPr>
        <p:spPr>
          <a:xfrm>
            <a:off x="3500725" y="4669843"/>
            <a:ext cx="1131975" cy="846146"/>
          </a:xfrm>
          <a:prstGeom prst="rect">
            <a:avLst/>
          </a:prstGeom>
          <a:solidFill>
            <a:srgbClr val="EAF4E4"/>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Stop checking RPR/VDRL</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no additional testing or treatment needed</a:t>
            </a:r>
          </a:p>
        </p:txBody>
      </p:sp>
      <p:sp>
        <p:nvSpPr>
          <p:cNvPr id="77" name="Rectangle 76">
            <a:extLst>
              <a:ext uri="{FF2B5EF4-FFF2-40B4-BE49-F238E27FC236}">
                <a16:creationId xmlns:a16="http://schemas.microsoft.com/office/drawing/2014/main" id="{7C3C3209-63EE-073E-D0C0-30DCC82D0B0E}"/>
              </a:ext>
            </a:extLst>
          </p:cNvPr>
          <p:cNvSpPr/>
          <p:nvPr/>
        </p:nvSpPr>
        <p:spPr>
          <a:xfrm>
            <a:off x="2322040" y="4489388"/>
            <a:ext cx="1140183" cy="1578692"/>
          </a:xfrm>
          <a:prstGeom prst="rect">
            <a:avLst/>
          </a:prstGeom>
          <a:solidFill>
            <a:srgbClr val="ED7D31">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Likely congenital syphilis: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CSF examination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Expert consultation</a:t>
            </a:r>
            <a:endParaRPr kumimoji="0" lang="en-US" sz="1100" b="0" i="0" u="none" strike="noStrike" kern="0" cap="none" spc="0" normalizeH="0" baseline="6000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Consider treatment with IV PCN for 10 days</a:t>
            </a:r>
          </a:p>
        </p:txBody>
      </p:sp>
      <p:sp>
        <p:nvSpPr>
          <p:cNvPr id="78" name="Rectangle 77">
            <a:extLst>
              <a:ext uri="{FF2B5EF4-FFF2-40B4-BE49-F238E27FC236}">
                <a16:creationId xmlns:a16="http://schemas.microsoft.com/office/drawing/2014/main" id="{E5AB1C92-2D6D-E045-BE68-A755C4A42471}"/>
              </a:ext>
            </a:extLst>
          </p:cNvPr>
          <p:cNvSpPr/>
          <p:nvPr/>
        </p:nvSpPr>
        <p:spPr>
          <a:xfrm>
            <a:off x="105277" y="4182955"/>
            <a:ext cx="1058845" cy="1899852"/>
          </a:xfrm>
          <a:prstGeom prst="rect">
            <a:avLst/>
          </a:prstGeom>
          <a:solidFill>
            <a:srgbClr val="EDACA6"/>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Possible treatment failure:</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CSF examination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Expert consultation</a:t>
            </a:r>
            <a:endParaRPr kumimoji="0" lang="en-US" sz="1100" b="0" i="0" u="none" strike="noStrike" kern="0" cap="none" spc="0" normalizeH="0" baseline="5000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Consider retreatment with IV PCN for 10 days</a:t>
            </a:r>
          </a:p>
        </p:txBody>
      </p:sp>
      <p:sp>
        <p:nvSpPr>
          <p:cNvPr id="79" name="Rectangle 78">
            <a:extLst>
              <a:ext uri="{FF2B5EF4-FFF2-40B4-BE49-F238E27FC236}">
                <a16:creationId xmlns:a16="http://schemas.microsoft.com/office/drawing/2014/main" id="{94A6135D-8449-CBB5-AE7A-4F8809D3E06A}"/>
              </a:ext>
            </a:extLst>
          </p:cNvPr>
          <p:cNvSpPr/>
          <p:nvPr/>
        </p:nvSpPr>
        <p:spPr>
          <a:xfrm>
            <a:off x="6301727" y="3439003"/>
            <a:ext cx="1423410" cy="711117"/>
          </a:xfrm>
          <a:prstGeom prst="rect">
            <a:avLst/>
          </a:prstGeom>
          <a:solidFill>
            <a:srgbClr val="EAF4E4"/>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Stop checking RPR/VDRL</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no additional testing or treatment needed</a:t>
            </a:r>
          </a:p>
        </p:txBody>
      </p:sp>
      <p:sp>
        <p:nvSpPr>
          <p:cNvPr id="80" name="Rectangle 79">
            <a:extLst>
              <a:ext uri="{FF2B5EF4-FFF2-40B4-BE49-F238E27FC236}">
                <a16:creationId xmlns:a16="http://schemas.microsoft.com/office/drawing/2014/main" id="{C9B83298-1B3D-6A0B-1D7D-5706626015C7}"/>
              </a:ext>
            </a:extLst>
          </p:cNvPr>
          <p:cNvSpPr/>
          <p:nvPr/>
        </p:nvSpPr>
        <p:spPr>
          <a:xfrm>
            <a:off x="1211263" y="4342622"/>
            <a:ext cx="1058845" cy="846146"/>
          </a:xfrm>
          <a:prstGeom prst="rect">
            <a:avLst/>
          </a:prstGeom>
          <a:solidFill>
            <a:srgbClr val="EAF4E4"/>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Stop checking RPR/VDRL</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no additional testing or treatment needed</a:t>
            </a:r>
          </a:p>
        </p:txBody>
      </p:sp>
      <p:sp>
        <p:nvSpPr>
          <p:cNvPr id="81" name="Rectangle 80">
            <a:extLst>
              <a:ext uri="{FF2B5EF4-FFF2-40B4-BE49-F238E27FC236}">
                <a16:creationId xmlns:a16="http://schemas.microsoft.com/office/drawing/2014/main" id="{D1A83273-6B06-6D0F-78AB-C58A9D46EEAC}"/>
              </a:ext>
            </a:extLst>
          </p:cNvPr>
          <p:cNvSpPr/>
          <p:nvPr/>
        </p:nvSpPr>
        <p:spPr>
          <a:xfrm>
            <a:off x="4742347" y="3439004"/>
            <a:ext cx="1504112" cy="2364303"/>
          </a:xfrm>
          <a:prstGeom prst="rect">
            <a:avLst/>
          </a:prstGeom>
          <a:solidFill>
            <a:srgbClr val="D9C7E0"/>
          </a:solidFill>
          <a:ln w="9525"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Likely incubating congenital syphilis:</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CSF examination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CBC with differential &amp; platelets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Long-bone radiographs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Other tests as indicated</a:t>
            </a:r>
            <a:endParaRPr kumimoji="0" lang="en-US" sz="1100" b="0" i="0" u="none" strike="noStrike" kern="0" cap="none" spc="0" normalizeH="0" baseline="3000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Expert consultation</a:t>
            </a:r>
            <a:endParaRPr kumimoji="0" lang="en-US" sz="1100" b="0" i="0" u="none" strike="noStrike" kern="0" cap="none" spc="0" normalizeH="0" baseline="3000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Consider treatment with IV PCN for 10 days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If exam and all workup is normal, consider IM PCN once weekly for 3 weeks</a:t>
            </a:r>
          </a:p>
        </p:txBody>
      </p:sp>
      <p:sp>
        <p:nvSpPr>
          <p:cNvPr id="82" name="Rectangle 81">
            <a:extLst>
              <a:ext uri="{FF2B5EF4-FFF2-40B4-BE49-F238E27FC236}">
                <a16:creationId xmlns:a16="http://schemas.microsoft.com/office/drawing/2014/main" id="{B3B33A37-9514-74A9-96A6-9570D582EC8C}"/>
              </a:ext>
            </a:extLst>
          </p:cNvPr>
          <p:cNvSpPr/>
          <p:nvPr/>
        </p:nvSpPr>
        <p:spPr>
          <a:xfrm>
            <a:off x="3983" y="539252"/>
            <a:ext cx="7763256" cy="891724"/>
          </a:xfrm>
          <a:prstGeom prst="rect">
            <a:avLst/>
          </a:prstGeom>
          <a:solidFill>
            <a:srgbClr val="EDF1F9"/>
          </a:solidFill>
          <a:ln w="1270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Who needs follow-up:</a:t>
            </a:r>
          </a:p>
          <a:p>
            <a:pPr marL="173736"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Panel A</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Neonates (aged &lt; 30 days) including:  </a:t>
            </a:r>
          </a:p>
          <a:p>
            <a:pPr marL="36576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Neonates with reactive RPR/VDRL at delivery </a:t>
            </a:r>
          </a:p>
          <a:p>
            <a:pPr marL="36576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Neonates with non-reactive RPR/VDRL at delivery but the mother continues to have reactive RPR/VDRL despite adequate prior treatment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Panel B</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Infants and children (aged ≥ 30 days) who were treated for congenital syphilis at or after 30 days of age</a:t>
            </a:r>
          </a:p>
        </p:txBody>
      </p:sp>
      <p:sp>
        <p:nvSpPr>
          <p:cNvPr id="83" name="Rectangle 82">
            <a:extLst>
              <a:ext uri="{FF2B5EF4-FFF2-40B4-BE49-F238E27FC236}">
                <a16:creationId xmlns:a16="http://schemas.microsoft.com/office/drawing/2014/main" id="{523514DC-F3F2-CCDC-6266-D355F912ECF2}"/>
              </a:ext>
            </a:extLst>
          </p:cNvPr>
          <p:cNvSpPr/>
          <p:nvPr/>
        </p:nvSpPr>
        <p:spPr>
          <a:xfrm>
            <a:off x="3983" y="7435"/>
            <a:ext cx="7763256" cy="526236"/>
          </a:xfrm>
          <a:prstGeom prst="rect">
            <a:avLst/>
          </a:prstGeom>
          <a:solidFill>
            <a:srgbClr val="4472C4">
              <a:lumMod val="60000"/>
              <a:lumOff val="40000"/>
            </a:srgbClr>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Narrow" panose="020B0604020202020204" pitchFamily="34" charset="0"/>
                <a:ea typeface="Calibri" panose="020F0502020204030204" pitchFamily="34" charset="0"/>
                <a:cs typeface="Arial Narrow" panose="020B0604020202020204" pitchFamily="34" charset="0"/>
              </a:rPr>
              <a:t>Clinical Guidance: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Narrow" panose="020B0604020202020204" pitchFamily="34" charset="0"/>
                <a:ea typeface="Calibri" panose="020F0502020204030204" pitchFamily="34" charset="0"/>
                <a:cs typeface="Arial Narrow" panose="020B0604020202020204" pitchFamily="34" charset="0"/>
              </a:rPr>
              <a:t>Infant and Child Follow-up After Exposure to Syphilis in Utero</a:t>
            </a:r>
          </a:p>
        </p:txBody>
      </p:sp>
      <p:sp>
        <p:nvSpPr>
          <p:cNvPr id="84" name="Rectangle 83">
            <a:extLst>
              <a:ext uri="{FF2B5EF4-FFF2-40B4-BE49-F238E27FC236}">
                <a16:creationId xmlns:a16="http://schemas.microsoft.com/office/drawing/2014/main" id="{E2F8BB05-8361-C393-BBC3-9EF7091A4213}"/>
              </a:ext>
            </a:extLst>
          </p:cNvPr>
          <p:cNvSpPr/>
          <p:nvPr/>
        </p:nvSpPr>
        <p:spPr>
          <a:xfrm>
            <a:off x="0" y="1429263"/>
            <a:ext cx="7772400" cy="206004"/>
          </a:xfrm>
          <a:prstGeom prst="rect">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Arial Narrow" panose="020B0606020202030204" pitchFamily="34" charset="0"/>
                <a:ea typeface="+mn-ea"/>
                <a:cs typeface="Arial Narrow" panose="020B0604020202020204" pitchFamily="34" charset="0"/>
              </a:rPr>
              <a:t>Panel A: Follow-up for neonates (aged &lt; 30 days) when the neonate and/or mother has a reactive RPR/VDRL at delivery</a:t>
            </a:r>
          </a:p>
        </p:txBody>
      </p:sp>
      <p:sp>
        <p:nvSpPr>
          <p:cNvPr id="85" name="Rectangle 84">
            <a:extLst>
              <a:ext uri="{FF2B5EF4-FFF2-40B4-BE49-F238E27FC236}">
                <a16:creationId xmlns:a16="http://schemas.microsoft.com/office/drawing/2014/main" id="{B4C4DFA9-8E6C-5366-100C-CEF6AEDE215C}"/>
              </a:ext>
            </a:extLst>
          </p:cNvPr>
          <p:cNvSpPr/>
          <p:nvPr/>
        </p:nvSpPr>
        <p:spPr>
          <a:xfrm>
            <a:off x="-1" y="6111921"/>
            <a:ext cx="7772401" cy="220859"/>
          </a:xfrm>
          <a:prstGeom prst="rect">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Arial Narrow" panose="020B0606020202030204" pitchFamily="34" charset="0"/>
                <a:ea typeface="+mn-ea"/>
                <a:cs typeface="Arial Narrow" panose="020B0604020202020204" pitchFamily="34" charset="0"/>
              </a:rPr>
              <a:t>Panel B: Follow-up for infants and children (aged ≥ 30 days) who are treated for congenital syphilis at or after 30 days of age </a:t>
            </a:r>
          </a:p>
        </p:txBody>
      </p:sp>
      <p:sp>
        <p:nvSpPr>
          <p:cNvPr id="86" name="Rectangle 85">
            <a:extLst>
              <a:ext uri="{FF2B5EF4-FFF2-40B4-BE49-F238E27FC236}">
                <a16:creationId xmlns:a16="http://schemas.microsoft.com/office/drawing/2014/main" id="{ADA3D026-CED9-4A00-F95E-31131073703F}"/>
              </a:ext>
            </a:extLst>
          </p:cNvPr>
          <p:cNvSpPr/>
          <p:nvPr/>
        </p:nvSpPr>
        <p:spPr>
          <a:xfrm>
            <a:off x="3982" y="8811781"/>
            <a:ext cx="7763256" cy="1237094"/>
          </a:xfrm>
          <a:prstGeom prst="rect">
            <a:avLst/>
          </a:prstGeom>
          <a:noFill/>
          <a:ln w="12700" cap="flat" cmpd="sng" algn="ctr">
            <a:solidFill>
              <a:srgbClr val="4472C4">
                <a:shade val="15000"/>
              </a:srgbClr>
            </a:solidFill>
            <a:prstDash val="solid"/>
            <a:miter lim="800000"/>
          </a:ln>
          <a:effectLst/>
        </p:spPr>
        <p:txBody>
          <a:bodyPr rtlCol="0" anchor="ctr"/>
          <a:lstStyle/>
          <a:p>
            <a:pPr marL="182880" marR="0" lvl="0" indent="-182880" defTabSz="91440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CDC recommends re-evaluation with CSF examination and management in consultation with an expert for treated neonates (Panel A) who exhibit persistent RPR/VDRL titers by 6-12 months and treated infants or children (Panel B) whose RPR/VDRL titers do not decrease </a:t>
            </a: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Open Sans" panose="020B0606030504020204" pitchFamily="34" charset="0"/>
                <a:cs typeface="Open Sans" panose="020B0606030504020204" pitchFamily="34" charset="0"/>
              </a:rPr>
              <a:t>≥ </a:t>
            </a: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fourfold by 12-18 months. By expert opinion, it is reasonable to wait the full 12 months (for neonates) or 18 months (for infants) before repeating a lumbar puncture if RPR/VDRL titers are down-trending appropriately after treatment.</a:t>
            </a:r>
          </a:p>
          <a:p>
            <a:pPr marL="182880" marR="0" lvl="0" indent="-182880" defTabSz="91440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CDC does not provide guidance for what actions to take if RPR/VDRL does not decrease by 3 months of age. Based on expert opinion, if RPR/VDLR is unchanged (within 2-fold above or below the birth titer) by 3 months of age, consider providing benzathine penicillin G 50,000 units/kg body weight/dose IM once. </a:t>
            </a:r>
          </a:p>
          <a:p>
            <a:pPr marL="182880" marR="0" lvl="0" indent="-182880" defTabSz="91440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CDC recommends all neonates with a negative RPR/VDRL at delivery whose mothers are seroreactive be retested at age 3 months to rule out serologically negative incubating congenital syphilis. Based on expert opinion, any neonate with a normal physical exam, non-reactive RPR/VDRL at delivery, whose mother was treated adequately before delivery, </a:t>
            </a:r>
            <a:r>
              <a:rPr kumimoji="0" lang="en-US" sz="900" b="0" i="0" u="sng"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and</a:t>
            </a: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who received treatment (e.g., IM PCN once) does not need follow-up RPR/VDRL at 3 months of age.</a:t>
            </a:r>
          </a:p>
          <a:p>
            <a:pPr marL="182880" marR="0" lvl="0" indent="-182880" defTabSz="914400" eaLnBrk="1" fontAlgn="auto" latinLnBrk="0" hangingPunct="1">
              <a:lnSpc>
                <a:spcPct val="100000"/>
              </a:lnSpc>
              <a:spcBef>
                <a:spcPts val="0"/>
              </a:spcBef>
              <a:spcAft>
                <a:spcPts val="0"/>
              </a:spcAft>
              <a:buClrTx/>
              <a:buSzTx/>
              <a:buFontTx/>
              <a:buAutoNum type="arabicPeriod"/>
              <a:tabLst/>
              <a:defRPr/>
            </a:pP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CDC does not quantify significant titer increase for infants and children. It is expert opinion that significant increases are </a:t>
            </a:r>
            <a:r>
              <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Open Sans" panose="020B0606030504020204" pitchFamily="34" charset="0"/>
                <a:cs typeface="Open Sans" panose="020B0606030504020204" pitchFamily="34" charset="0"/>
              </a:rPr>
              <a:t>≥ fourfold, the same as adults/adolescents.</a:t>
            </a:r>
            <a:endParaRPr kumimoji="0" lang="en-US" sz="9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p:txBody>
      </p:sp>
      <p:sp>
        <p:nvSpPr>
          <p:cNvPr id="87" name="Rectangle 86">
            <a:extLst>
              <a:ext uri="{FF2B5EF4-FFF2-40B4-BE49-F238E27FC236}">
                <a16:creationId xmlns:a16="http://schemas.microsoft.com/office/drawing/2014/main" id="{529C117A-9D90-20E5-C979-77E5C6E05948}"/>
              </a:ext>
            </a:extLst>
          </p:cNvPr>
          <p:cNvSpPr/>
          <p:nvPr/>
        </p:nvSpPr>
        <p:spPr>
          <a:xfrm>
            <a:off x="4720412" y="1633912"/>
            <a:ext cx="3002369" cy="659488"/>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Narrow" panose="020B0606020202030204" pitchFamily="34" charset="0"/>
                <a:ea typeface="+mn-ea"/>
                <a:cs typeface="Arial Narrow" panose="020B0604020202020204" pitchFamily="34" charset="0"/>
              </a:rPr>
              <a:t>Neonatal RPR/VDRL non-reactive but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Narrow" panose="020B0606020202030204" pitchFamily="34" charset="0"/>
                <a:ea typeface="+mn-ea"/>
                <a:cs typeface="Arial Narrow" panose="020B0604020202020204" pitchFamily="34" charset="0"/>
              </a:rPr>
              <a:t>maternal RPR/VDRL reactive despite adequate treatment prior to delivery</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3000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p:txBody>
      </p:sp>
      <p:sp>
        <p:nvSpPr>
          <p:cNvPr id="88" name="Rectangle 87">
            <a:extLst>
              <a:ext uri="{FF2B5EF4-FFF2-40B4-BE49-F238E27FC236}">
                <a16:creationId xmlns:a16="http://schemas.microsoft.com/office/drawing/2014/main" id="{F8A120CD-591F-5A97-28BC-69C3D5DD83F6}"/>
              </a:ext>
            </a:extLst>
          </p:cNvPr>
          <p:cNvSpPr/>
          <p:nvPr/>
        </p:nvSpPr>
        <p:spPr>
          <a:xfrm>
            <a:off x="891066" y="1602137"/>
            <a:ext cx="2944040" cy="341743"/>
          </a:xfrm>
          <a:prstGeom prst="rect">
            <a:avLst/>
          </a:prstGeom>
          <a:no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Narrow" panose="020B0606020202030204" pitchFamily="34" charset="0"/>
                <a:ea typeface="+mn-ea"/>
                <a:cs typeface="Arial Narrow" panose="020B0604020202020204" pitchFamily="34" charset="0"/>
              </a:rPr>
              <a:t>Neonatal RPR/VDRL reactive</a:t>
            </a:r>
            <a:endParaRPr kumimoji="0" lang="en-US" sz="1200" b="1" i="0" u="none" strike="sngStrike" kern="0" cap="none" spc="0" normalizeH="0" baseline="0" noProof="0" dirty="0">
              <a:ln>
                <a:noFill/>
              </a:ln>
              <a:solidFill>
                <a:srgbClr val="FF0000"/>
              </a:solidFill>
              <a:effectLst/>
              <a:uLnTx/>
              <a:uFillTx/>
              <a:latin typeface="Arial Narrow" panose="020B0606020202030204" pitchFamily="34" charset="0"/>
              <a:ea typeface="+mn-ea"/>
              <a:cs typeface="Arial Narrow" panose="020B0604020202020204" pitchFamily="34" charset="0"/>
            </a:endParaRPr>
          </a:p>
        </p:txBody>
      </p:sp>
      <p:cxnSp>
        <p:nvCxnSpPr>
          <p:cNvPr id="89" name="Connector: Elbow 88">
            <a:extLst>
              <a:ext uri="{FF2B5EF4-FFF2-40B4-BE49-F238E27FC236}">
                <a16:creationId xmlns:a16="http://schemas.microsoft.com/office/drawing/2014/main" id="{BF6E7B3B-2976-6005-C3B2-3FD5E6558EF3}"/>
              </a:ext>
            </a:extLst>
          </p:cNvPr>
          <p:cNvCxnSpPr>
            <a:cxnSpLocks/>
            <a:stCxn id="66" idx="2"/>
            <a:endCxn id="68" idx="0"/>
          </p:cNvCxnSpPr>
          <p:nvPr/>
        </p:nvCxnSpPr>
        <p:spPr>
          <a:xfrm rot="5400000">
            <a:off x="786040" y="3238226"/>
            <a:ext cx="237518" cy="551869"/>
          </a:xfrm>
          <a:prstGeom prst="bentConnector3">
            <a:avLst/>
          </a:prstGeom>
          <a:noFill/>
          <a:ln w="6350" cap="flat" cmpd="sng" algn="ctr">
            <a:solidFill>
              <a:sysClr val="windowText" lastClr="000000"/>
            </a:solidFill>
            <a:prstDash val="solid"/>
            <a:miter lim="800000"/>
            <a:tailEnd type="triangle"/>
          </a:ln>
          <a:effectLst/>
        </p:spPr>
      </p:cxnSp>
      <p:cxnSp>
        <p:nvCxnSpPr>
          <p:cNvPr id="90" name="Straight Arrow Connector 89">
            <a:extLst>
              <a:ext uri="{FF2B5EF4-FFF2-40B4-BE49-F238E27FC236}">
                <a16:creationId xmlns:a16="http://schemas.microsoft.com/office/drawing/2014/main" id="{EE714BE8-2A75-E24D-2ECD-C13D1892C6F0}"/>
              </a:ext>
            </a:extLst>
          </p:cNvPr>
          <p:cNvCxnSpPr>
            <a:cxnSpLocks/>
            <a:stCxn id="64" idx="2"/>
            <a:endCxn id="66" idx="0"/>
          </p:cNvCxnSpPr>
          <p:nvPr/>
        </p:nvCxnSpPr>
        <p:spPr>
          <a:xfrm>
            <a:off x="1177642" y="3020426"/>
            <a:ext cx="3091" cy="113365"/>
          </a:xfrm>
          <a:prstGeom prst="straightConnector1">
            <a:avLst/>
          </a:prstGeom>
          <a:noFill/>
          <a:ln w="6350" cap="flat" cmpd="sng" algn="ctr">
            <a:solidFill>
              <a:sysClr val="windowText" lastClr="000000"/>
            </a:solidFill>
            <a:prstDash val="solid"/>
            <a:miter lim="800000"/>
            <a:tailEnd type="triangle"/>
          </a:ln>
          <a:effectLst/>
        </p:spPr>
      </p:cxnSp>
      <p:cxnSp>
        <p:nvCxnSpPr>
          <p:cNvPr id="91" name="Connector: Elbow 90">
            <a:extLst>
              <a:ext uri="{FF2B5EF4-FFF2-40B4-BE49-F238E27FC236}">
                <a16:creationId xmlns:a16="http://schemas.microsoft.com/office/drawing/2014/main" id="{83288099-000B-AAFF-32E2-B03C28A2D780}"/>
              </a:ext>
            </a:extLst>
          </p:cNvPr>
          <p:cNvCxnSpPr>
            <a:cxnSpLocks/>
            <a:stCxn id="66" idx="2"/>
            <a:endCxn id="67" idx="0"/>
          </p:cNvCxnSpPr>
          <p:nvPr/>
        </p:nvCxnSpPr>
        <p:spPr>
          <a:xfrm rot="16200000" flipH="1">
            <a:off x="1343922" y="3232212"/>
            <a:ext cx="234008" cy="560386"/>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92" name="Straight Arrow Connector 91">
            <a:extLst>
              <a:ext uri="{FF2B5EF4-FFF2-40B4-BE49-F238E27FC236}">
                <a16:creationId xmlns:a16="http://schemas.microsoft.com/office/drawing/2014/main" id="{2A2FDF2B-77CE-3AA0-6DBD-0630D6A8C26D}"/>
              </a:ext>
            </a:extLst>
          </p:cNvPr>
          <p:cNvCxnSpPr>
            <a:cxnSpLocks/>
            <a:stCxn id="68" idx="2"/>
            <a:endCxn id="78" idx="0"/>
          </p:cNvCxnSpPr>
          <p:nvPr/>
        </p:nvCxnSpPr>
        <p:spPr>
          <a:xfrm>
            <a:off x="628864" y="4063806"/>
            <a:ext cx="5836" cy="119149"/>
          </a:xfrm>
          <a:prstGeom prst="straightConnector1">
            <a:avLst/>
          </a:prstGeom>
          <a:noFill/>
          <a:ln w="6350" cap="flat" cmpd="sng" algn="ctr">
            <a:solidFill>
              <a:sysClr val="windowText" lastClr="000000"/>
            </a:solidFill>
            <a:prstDash val="solid"/>
            <a:miter lim="800000"/>
            <a:tailEnd type="triangle"/>
          </a:ln>
          <a:effectLst/>
        </p:spPr>
      </p:cxnSp>
      <p:cxnSp>
        <p:nvCxnSpPr>
          <p:cNvPr id="93" name="Straight Arrow Connector 92">
            <a:extLst>
              <a:ext uri="{FF2B5EF4-FFF2-40B4-BE49-F238E27FC236}">
                <a16:creationId xmlns:a16="http://schemas.microsoft.com/office/drawing/2014/main" id="{DF8CBD05-1C55-21BD-354C-A69DACB835DC}"/>
              </a:ext>
            </a:extLst>
          </p:cNvPr>
          <p:cNvCxnSpPr>
            <a:cxnSpLocks/>
            <a:stCxn id="67" idx="2"/>
            <a:endCxn id="80" idx="0"/>
          </p:cNvCxnSpPr>
          <p:nvPr/>
        </p:nvCxnSpPr>
        <p:spPr>
          <a:xfrm flipH="1">
            <a:off x="1740686" y="4229573"/>
            <a:ext cx="433" cy="113049"/>
          </a:xfrm>
          <a:prstGeom prst="straightConnector1">
            <a:avLst/>
          </a:prstGeom>
          <a:noFill/>
          <a:ln w="6350" cap="flat" cmpd="sng" algn="ctr">
            <a:solidFill>
              <a:sysClr val="windowText" lastClr="000000"/>
            </a:solidFill>
            <a:prstDash val="solid"/>
            <a:miter lim="800000"/>
            <a:tailEnd type="triangle"/>
          </a:ln>
          <a:effectLst/>
        </p:spPr>
      </p:cxnSp>
      <p:cxnSp>
        <p:nvCxnSpPr>
          <p:cNvPr id="94" name="Straight Arrow Connector 93">
            <a:extLst>
              <a:ext uri="{FF2B5EF4-FFF2-40B4-BE49-F238E27FC236}">
                <a16:creationId xmlns:a16="http://schemas.microsoft.com/office/drawing/2014/main" id="{CD5A0076-F9F7-40E6-AAB3-6A12B85D4494}"/>
              </a:ext>
            </a:extLst>
          </p:cNvPr>
          <p:cNvCxnSpPr>
            <a:cxnSpLocks/>
            <a:stCxn id="63" idx="2"/>
            <a:endCxn id="65" idx="0"/>
          </p:cNvCxnSpPr>
          <p:nvPr/>
        </p:nvCxnSpPr>
        <p:spPr>
          <a:xfrm>
            <a:off x="3467307" y="2687767"/>
            <a:ext cx="0" cy="151090"/>
          </a:xfrm>
          <a:prstGeom prst="straightConnector1">
            <a:avLst/>
          </a:prstGeom>
          <a:noFill/>
          <a:ln w="6350" cap="flat" cmpd="sng" algn="ctr">
            <a:solidFill>
              <a:sysClr val="windowText" lastClr="000000"/>
            </a:solidFill>
            <a:prstDash val="solid"/>
            <a:miter lim="800000"/>
            <a:tailEnd type="triangle"/>
          </a:ln>
          <a:effectLst/>
        </p:spPr>
      </p:cxnSp>
      <p:cxnSp>
        <p:nvCxnSpPr>
          <p:cNvPr id="95" name="Straight Arrow Connector 94">
            <a:extLst>
              <a:ext uri="{FF2B5EF4-FFF2-40B4-BE49-F238E27FC236}">
                <a16:creationId xmlns:a16="http://schemas.microsoft.com/office/drawing/2014/main" id="{39802384-DDD5-D706-065C-688E81A81E9A}"/>
              </a:ext>
            </a:extLst>
          </p:cNvPr>
          <p:cNvCxnSpPr>
            <a:cxnSpLocks/>
            <a:stCxn id="65" idx="2"/>
            <a:endCxn id="70" idx="0"/>
          </p:cNvCxnSpPr>
          <p:nvPr/>
        </p:nvCxnSpPr>
        <p:spPr>
          <a:xfrm flipH="1">
            <a:off x="3467306" y="3100467"/>
            <a:ext cx="1" cy="171081"/>
          </a:xfrm>
          <a:prstGeom prst="straightConnector1">
            <a:avLst/>
          </a:prstGeom>
          <a:noFill/>
          <a:ln w="6350" cap="flat" cmpd="sng" algn="ctr">
            <a:solidFill>
              <a:sysClr val="windowText" lastClr="000000"/>
            </a:solidFill>
            <a:prstDash val="solid"/>
            <a:miter lim="800000"/>
            <a:tailEnd type="triangle"/>
          </a:ln>
          <a:effectLst/>
        </p:spPr>
      </p:cxnSp>
      <p:cxnSp>
        <p:nvCxnSpPr>
          <p:cNvPr id="96" name="Connector: Elbow 95">
            <a:extLst>
              <a:ext uri="{FF2B5EF4-FFF2-40B4-BE49-F238E27FC236}">
                <a16:creationId xmlns:a16="http://schemas.microsoft.com/office/drawing/2014/main" id="{F81748A7-7348-1E5B-CE46-CA2E38640364}"/>
              </a:ext>
            </a:extLst>
          </p:cNvPr>
          <p:cNvCxnSpPr>
            <a:cxnSpLocks/>
            <a:stCxn id="70" idx="2"/>
            <a:endCxn id="74" idx="0"/>
          </p:cNvCxnSpPr>
          <p:nvPr/>
        </p:nvCxnSpPr>
        <p:spPr>
          <a:xfrm rot="5400000">
            <a:off x="3060224" y="3529961"/>
            <a:ext cx="234609" cy="579557"/>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97" name="Connector: Elbow 96">
            <a:extLst>
              <a:ext uri="{FF2B5EF4-FFF2-40B4-BE49-F238E27FC236}">
                <a16:creationId xmlns:a16="http://schemas.microsoft.com/office/drawing/2014/main" id="{F52F78A3-69CB-605E-BD1D-19FA7E6CD1C9}"/>
              </a:ext>
            </a:extLst>
          </p:cNvPr>
          <p:cNvCxnSpPr>
            <a:cxnSpLocks/>
            <a:stCxn id="70" idx="2"/>
            <a:endCxn id="73" idx="0"/>
          </p:cNvCxnSpPr>
          <p:nvPr/>
        </p:nvCxnSpPr>
        <p:spPr>
          <a:xfrm rot="16200000" flipH="1">
            <a:off x="3648318" y="3521422"/>
            <a:ext cx="235067" cy="597091"/>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98" name="Connector: Elbow 97">
            <a:extLst>
              <a:ext uri="{FF2B5EF4-FFF2-40B4-BE49-F238E27FC236}">
                <a16:creationId xmlns:a16="http://schemas.microsoft.com/office/drawing/2014/main" id="{EA5C0CAF-2171-8629-7A79-2413CDADEAC4}"/>
              </a:ext>
            </a:extLst>
          </p:cNvPr>
          <p:cNvCxnSpPr>
            <a:cxnSpLocks/>
            <a:stCxn id="117" idx="2"/>
            <a:endCxn id="72" idx="0"/>
          </p:cNvCxnSpPr>
          <p:nvPr/>
        </p:nvCxnSpPr>
        <p:spPr>
          <a:xfrm rot="5400000">
            <a:off x="5780692" y="2576866"/>
            <a:ext cx="199445" cy="773784"/>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99" name="Connector: Elbow 98">
            <a:extLst>
              <a:ext uri="{FF2B5EF4-FFF2-40B4-BE49-F238E27FC236}">
                <a16:creationId xmlns:a16="http://schemas.microsoft.com/office/drawing/2014/main" id="{F5AD8265-61B5-9F83-90A5-0BF21771597E}"/>
              </a:ext>
            </a:extLst>
          </p:cNvPr>
          <p:cNvCxnSpPr>
            <a:cxnSpLocks/>
            <a:stCxn id="117" idx="2"/>
            <a:endCxn id="75" idx="0"/>
          </p:cNvCxnSpPr>
          <p:nvPr/>
        </p:nvCxnSpPr>
        <p:spPr>
          <a:xfrm rot="16200000" flipH="1">
            <a:off x="6540867" y="2590474"/>
            <a:ext cx="199445" cy="746567"/>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100" name="Straight Arrow Connector 99">
            <a:extLst>
              <a:ext uri="{FF2B5EF4-FFF2-40B4-BE49-F238E27FC236}">
                <a16:creationId xmlns:a16="http://schemas.microsoft.com/office/drawing/2014/main" id="{A60C0B2B-CF77-88C8-71B4-924F5C87380F}"/>
              </a:ext>
            </a:extLst>
          </p:cNvPr>
          <p:cNvCxnSpPr>
            <a:cxnSpLocks/>
            <a:stCxn id="72" idx="2"/>
            <a:endCxn id="81" idx="0"/>
          </p:cNvCxnSpPr>
          <p:nvPr/>
        </p:nvCxnSpPr>
        <p:spPr>
          <a:xfrm>
            <a:off x="5493522" y="3325091"/>
            <a:ext cx="881" cy="113913"/>
          </a:xfrm>
          <a:prstGeom prst="straightConnector1">
            <a:avLst/>
          </a:prstGeom>
          <a:noFill/>
          <a:ln w="6350" cap="flat" cmpd="sng" algn="ctr">
            <a:solidFill>
              <a:sysClr val="windowText" lastClr="000000"/>
            </a:solidFill>
            <a:prstDash val="solid"/>
            <a:miter lim="800000"/>
            <a:tailEnd type="triangle"/>
          </a:ln>
          <a:effectLst/>
        </p:spPr>
      </p:cxnSp>
      <p:cxnSp>
        <p:nvCxnSpPr>
          <p:cNvPr id="101" name="Straight Arrow Connector 100">
            <a:extLst>
              <a:ext uri="{FF2B5EF4-FFF2-40B4-BE49-F238E27FC236}">
                <a16:creationId xmlns:a16="http://schemas.microsoft.com/office/drawing/2014/main" id="{C825AC6A-B10D-C5F7-AAB1-09D1DECD9D0F}"/>
              </a:ext>
            </a:extLst>
          </p:cNvPr>
          <p:cNvCxnSpPr>
            <a:cxnSpLocks/>
            <a:stCxn id="73" idx="2"/>
            <a:endCxn id="76" idx="0"/>
          </p:cNvCxnSpPr>
          <p:nvPr/>
        </p:nvCxnSpPr>
        <p:spPr>
          <a:xfrm>
            <a:off x="4064397" y="4537666"/>
            <a:ext cx="2316" cy="132177"/>
          </a:xfrm>
          <a:prstGeom prst="straightConnector1">
            <a:avLst/>
          </a:prstGeom>
          <a:noFill/>
          <a:ln w="6350" cap="flat" cmpd="sng" algn="ctr">
            <a:solidFill>
              <a:sysClr val="windowText" lastClr="000000"/>
            </a:solidFill>
            <a:prstDash val="solid"/>
            <a:miter lim="800000"/>
            <a:tailEnd type="triangle"/>
          </a:ln>
          <a:effectLst/>
        </p:spPr>
      </p:cxnSp>
      <p:cxnSp>
        <p:nvCxnSpPr>
          <p:cNvPr id="102" name="Straight Arrow Connector 101">
            <a:extLst>
              <a:ext uri="{FF2B5EF4-FFF2-40B4-BE49-F238E27FC236}">
                <a16:creationId xmlns:a16="http://schemas.microsoft.com/office/drawing/2014/main" id="{07A970F6-3CE8-B26F-DD96-D1B24410E2A0}"/>
              </a:ext>
            </a:extLst>
          </p:cNvPr>
          <p:cNvCxnSpPr>
            <a:cxnSpLocks/>
            <a:stCxn id="74" idx="2"/>
            <a:endCxn id="77" idx="0"/>
          </p:cNvCxnSpPr>
          <p:nvPr/>
        </p:nvCxnSpPr>
        <p:spPr>
          <a:xfrm>
            <a:off x="2887749" y="4367931"/>
            <a:ext cx="4383" cy="121457"/>
          </a:xfrm>
          <a:prstGeom prst="straightConnector1">
            <a:avLst/>
          </a:prstGeom>
          <a:noFill/>
          <a:ln w="6350" cap="flat" cmpd="sng" algn="ctr">
            <a:solidFill>
              <a:sysClr val="windowText" lastClr="000000"/>
            </a:solidFill>
            <a:prstDash val="solid"/>
            <a:miter lim="800000"/>
            <a:tailEnd type="triangle"/>
          </a:ln>
          <a:effectLst/>
        </p:spPr>
      </p:cxnSp>
      <p:cxnSp>
        <p:nvCxnSpPr>
          <p:cNvPr id="103" name="Straight Arrow Connector 102">
            <a:extLst>
              <a:ext uri="{FF2B5EF4-FFF2-40B4-BE49-F238E27FC236}">
                <a16:creationId xmlns:a16="http://schemas.microsoft.com/office/drawing/2014/main" id="{B354B08F-1FFD-DC77-F5E3-8622D5671509}"/>
              </a:ext>
            </a:extLst>
          </p:cNvPr>
          <p:cNvCxnSpPr>
            <a:cxnSpLocks/>
            <a:stCxn id="75" idx="2"/>
            <a:endCxn id="79" idx="0"/>
          </p:cNvCxnSpPr>
          <p:nvPr/>
        </p:nvCxnSpPr>
        <p:spPr>
          <a:xfrm flipH="1">
            <a:off x="7013432" y="3325091"/>
            <a:ext cx="441" cy="113912"/>
          </a:xfrm>
          <a:prstGeom prst="straightConnector1">
            <a:avLst/>
          </a:prstGeom>
          <a:noFill/>
          <a:ln w="6350" cap="flat" cmpd="sng" algn="ctr">
            <a:solidFill>
              <a:sysClr val="windowText" lastClr="000000"/>
            </a:solidFill>
            <a:prstDash val="solid"/>
            <a:miter lim="800000"/>
            <a:tailEnd type="triangle"/>
          </a:ln>
          <a:effectLst/>
        </p:spPr>
      </p:cxnSp>
      <p:sp>
        <p:nvSpPr>
          <p:cNvPr id="104" name="Rectangle 103">
            <a:extLst>
              <a:ext uri="{FF2B5EF4-FFF2-40B4-BE49-F238E27FC236}">
                <a16:creationId xmlns:a16="http://schemas.microsoft.com/office/drawing/2014/main" id="{A54344D1-8678-39B0-FDF1-2F74927D6F82}"/>
              </a:ext>
            </a:extLst>
          </p:cNvPr>
          <p:cNvSpPr/>
          <p:nvPr/>
        </p:nvSpPr>
        <p:spPr>
          <a:xfrm>
            <a:off x="2271296" y="7072670"/>
            <a:ext cx="3206531" cy="381607"/>
          </a:xfrm>
          <a:prstGeom prst="rect">
            <a:avLst/>
          </a:prstGeom>
          <a:solidFill>
            <a:srgbClr val="FFC000">
              <a:lumMod val="60000"/>
              <a:lumOff val="40000"/>
            </a:srgbClr>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RPR/VDRL every 3 months following treatment with either IV PCN for 10 days or IM PCN once weekly for 3 weeks</a:t>
            </a:r>
          </a:p>
        </p:txBody>
      </p:sp>
      <p:sp>
        <p:nvSpPr>
          <p:cNvPr id="105" name="Rectangle 104">
            <a:extLst>
              <a:ext uri="{FF2B5EF4-FFF2-40B4-BE49-F238E27FC236}">
                <a16:creationId xmlns:a16="http://schemas.microsoft.com/office/drawing/2014/main" id="{96857031-777A-CA64-E0E3-1060056074BE}"/>
              </a:ext>
            </a:extLst>
          </p:cNvPr>
          <p:cNvSpPr/>
          <p:nvPr/>
        </p:nvSpPr>
        <p:spPr>
          <a:xfrm>
            <a:off x="363569" y="7596623"/>
            <a:ext cx="1650874" cy="346958"/>
          </a:xfrm>
          <a:prstGeom prst="rect">
            <a:avLst/>
          </a:prstGeom>
          <a:solidFill>
            <a:srgbClr val="FFC000">
              <a:lumMod val="40000"/>
              <a:lumOff val="60000"/>
            </a:srgbClr>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Increase in titers (≥ fourfold) at any point for &gt; 2 weeks </a:t>
            </a:r>
            <a:r>
              <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ea typeface="+mn-ea"/>
                <a:cs typeface="Arial Narrow" panose="020B0604020202020204" pitchFamily="34" charset="0"/>
              </a:rPr>
              <a:t>(4)</a:t>
            </a:r>
            <a:endPar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endParaRPr>
          </a:p>
        </p:txBody>
      </p:sp>
      <p:sp>
        <p:nvSpPr>
          <p:cNvPr id="106" name="Rectangle 105">
            <a:extLst>
              <a:ext uri="{FF2B5EF4-FFF2-40B4-BE49-F238E27FC236}">
                <a16:creationId xmlns:a16="http://schemas.microsoft.com/office/drawing/2014/main" id="{C97B90C4-D54F-A70E-31DC-EA213E7A6FC5}"/>
              </a:ext>
            </a:extLst>
          </p:cNvPr>
          <p:cNvSpPr/>
          <p:nvPr/>
        </p:nvSpPr>
        <p:spPr>
          <a:xfrm>
            <a:off x="3021992" y="7595338"/>
            <a:ext cx="1713978" cy="348956"/>
          </a:xfrm>
          <a:prstGeom prst="rect">
            <a:avLst/>
          </a:prstGeom>
          <a:solidFill>
            <a:srgbClr val="FFC000">
              <a:lumMod val="40000"/>
              <a:lumOff val="60000"/>
            </a:srgbClr>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RPR/VDRL not decreased by ≥ fourfold after 18 months </a:t>
            </a:r>
            <a:r>
              <a:rPr kumimoji="0" lang="en-US" sz="1100" b="1" i="0" u="none" strike="noStrike" kern="0" cap="none" spc="0" normalizeH="0" baseline="30000" noProof="0" dirty="0">
                <a:ln>
                  <a:noFill/>
                </a:ln>
                <a:solidFill>
                  <a:prstClr val="black"/>
                </a:solidFill>
                <a:effectLst/>
                <a:uLnTx/>
                <a:uFillTx/>
                <a:latin typeface="Arial Narrow" panose="020B0606020202030204" pitchFamily="34" charset="0"/>
                <a:ea typeface="+mn-ea"/>
                <a:cs typeface="Arial Narrow" panose="020B0604020202020204" pitchFamily="34" charset="0"/>
              </a:rPr>
              <a:t>(1)</a:t>
            </a:r>
          </a:p>
        </p:txBody>
      </p:sp>
      <p:sp>
        <p:nvSpPr>
          <p:cNvPr id="107" name="Rectangle 106">
            <a:extLst>
              <a:ext uri="{FF2B5EF4-FFF2-40B4-BE49-F238E27FC236}">
                <a16:creationId xmlns:a16="http://schemas.microsoft.com/office/drawing/2014/main" id="{4E43BBA5-B3B0-803B-A5E7-26559ABE409D}"/>
              </a:ext>
            </a:extLst>
          </p:cNvPr>
          <p:cNvSpPr/>
          <p:nvPr/>
        </p:nvSpPr>
        <p:spPr>
          <a:xfrm>
            <a:off x="5562980" y="7597984"/>
            <a:ext cx="2096777" cy="345596"/>
          </a:xfrm>
          <a:prstGeom prst="rect">
            <a:avLst/>
          </a:prstGeom>
          <a:solidFill>
            <a:srgbClr val="EAF4E4"/>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Non-reactive RPR/VDRL or ≥ fourfold decrease at or before 18 months</a:t>
            </a:r>
          </a:p>
        </p:txBody>
      </p:sp>
      <p:sp>
        <p:nvSpPr>
          <p:cNvPr id="108" name="Rectangle 107">
            <a:extLst>
              <a:ext uri="{FF2B5EF4-FFF2-40B4-BE49-F238E27FC236}">
                <a16:creationId xmlns:a16="http://schemas.microsoft.com/office/drawing/2014/main" id="{FA37893E-4365-CD90-FF07-769D839AACDB}"/>
              </a:ext>
            </a:extLst>
          </p:cNvPr>
          <p:cNvSpPr/>
          <p:nvPr/>
        </p:nvSpPr>
        <p:spPr>
          <a:xfrm>
            <a:off x="5562980" y="8081064"/>
            <a:ext cx="2096777" cy="532915"/>
          </a:xfrm>
          <a:prstGeom prst="rect">
            <a:avLst/>
          </a:prstGeom>
          <a:solidFill>
            <a:srgbClr val="EAF4E4"/>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Stop checking RPR/VDRL</a:t>
            </a: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 no additional testing or treatment needed</a:t>
            </a:r>
          </a:p>
        </p:txBody>
      </p:sp>
      <p:sp>
        <p:nvSpPr>
          <p:cNvPr id="109" name="Rectangle 108">
            <a:extLst>
              <a:ext uri="{FF2B5EF4-FFF2-40B4-BE49-F238E27FC236}">
                <a16:creationId xmlns:a16="http://schemas.microsoft.com/office/drawing/2014/main" id="{FE1E82B7-3792-B649-70BF-125CC76B2DDA}"/>
              </a:ext>
            </a:extLst>
          </p:cNvPr>
          <p:cNvSpPr/>
          <p:nvPr/>
        </p:nvSpPr>
        <p:spPr>
          <a:xfrm>
            <a:off x="363568" y="8078858"/>
            <a:ext cx="4372401" cy="705233"/>
          </a:xfrm>
          <a:prstGeom prst="rect">
            <a:avLst/>
          </a:prstGeom>
          <a:solidFill>
            <a:srgbClr val="FFC000">
              <a:lumMod val="40000"/>
              <a:lumOff val="60000"/>
            </a:srgbClr>
          </a:solidFill>
          <a:ln w="9525" cap="flat" cmpd="sng" algn="ctr">
            <a:solidFill>
              <a:srgbClr val="4472C4">
                <a:shade val="15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Possible treatment failure:</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Re-evaluate with CSF examination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Expert consultation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Narrow" panose="020B0604020202020204" pitchFamily="34" charset="0"/>
              </a:rPr>
              <a:t>Consider retreatment with IV PCN for 10 days</a:t>
            </a:r>
          </a:p>
        </p:txBody>
      </p:sp>
      <p:cxnSp>
        <p:nvCxnSpPr>
          <p:cNvPr id="110" name="Straight Arrow Connector 109">
            <a:extLst>
              <a:ext uri="{FF2B5EF4-FFF2-40B4-BE49-F238E27FC236}">
                <a16:creationId xmlns:a16="http://schemas.microsoft.com/office/drawing/2014/main" id="{A058894F-45EF-7F22-860F-7758D06669EF}"/>
              </a:ext>
            </a:extLst>
          </p:cNvPr>
          <p:cNvCxnSpPr>
            <a:cxnSpLocks/>
            <a:stCxn id="105" idx="2"/>
          </p:cNvCxnSpPr>
          <p:nvPr/>
        </p:nvCxnSpPr>
        <p:spPr>
          <a:xfrm>
            <a:off x="1189006" y="7943581"/>
            <a:ext cx="0" cy="135277"/>
          </a:xfrm>
          <a:prstGeom prst="straightConnector1">
            <a:avLst/>
          </a:prstGeom>
          <a:noFill/>
          <a:ln w="6350" cap="flat" cmpd="sng" algn="ctr">
            <a:solidFill>
              <a:sysClr val="windowText" lastClr="000000"/>
            </a:solidFill>
            <a:prstDash val="solid"/>
            <a:miter lim="800000"/>
            <a:tailEnd type="triangle"/>
          </a:ln>
          <a:effectLst/>
        </p:spPr>
      </p:cxnSp>
      <p:cxnSp>
        <p:nvCxnSpPr>
          <p:cNvPr id="111" name="Straight Arrow Connector 110">
            <a:extLst>
              <a:ext uri="{FF2B5EF4-FFF2-40B4-BE49-F238E27FC236}">
                <a16:creationId xmlns:a16="http://schemas.microsoft.com/office/drawing/2014/main" id="{42ABDAA4-B7CA-CF09-EDAC-D38CD6171421}"/>
              </a:ext>
            </a:extLst>
          </p:cNvPr>
          <p:cNvCxnSpPr>
            <a:cxnSpLocks/>
            <a:stCxn id="106" idx="2"/>
          </p:cNvCxnSpPr>
          <p:nvPr/>
        </p:nvCxnSpPr>
        <p:spPr>
          <a:xfrm>
            <a:off x="3878981" y="7944294"/>
            <a:ext cx="0" cy="133212"/>
          </a:xfrm>
          <a:prstGeom prst="straightConnector1">
            <a:avLst/>
          </a:prstGeom>
          <a:noFill/>
          <a:ln w="6350" cap="flat" cmpd="sng" algn="ctr">
            <a:solidFill>
              <a:sysClr val="windowText" lastClr="000000"/>
            </a:solidFill>
            <a:prstDash val="solid"/>
            <a:miter lim="800000"/>
            <a:tailEnd type="triangle"/>
          </a:ln>
          <a:effectLst/>
        </p:spPr>
      </p:cxnSp>
      <p:cxnSp>
        <p:nvCxnSpPr>
          <p:cNvPr id="112" name="Straight Arrow Connector 111">
            <a:extLst>
              <a:ext uri="{FF2B5EF4-FFF2-40B4-BE49-F238E27FC236}">
                <a16:creationId xmlns:a16="http://schemas.microsoft.com/office/drawing/2014/main" id="{45367226-C122-7E14-B337-B65CD3128E39}"/>
              </a:ext>
            </a:extLst>
          </p:cNvPr>
          <p:cNvCxnSpPr>
            <a:cxnSpLocks/>
            <a:stCxn id="104" idx="2"/>
            <a:endCxn id="106" idx="0"/>
          </p:cNvCxnSpPr>
          <p:nvPr/>
        </p:nvCxnSpPr>
        <p:spPr>
          <a:xfrm>
            <a:off x="3874562" y="7454277"/>
            <a:ext cx="4419" cy="141061"/>
          </a:xfrm>
          <a:prstGeom prst="straightConnector1">
            <a:avLst/>
          </a:prstGeom>
          <a:noFill/>
          <a:ln w="6350" cap="flat" cmpd="sng" algn="ctr">
            <a:solidFill>
              <a:sysClr val="windowText" lastClr="000000"/>
            </a:solidFill>
            <a:prstDash val="solid"/>
            <a:miter lim="800000"/>
            <a:tailEnd type="triangle"/>
          </a:ln>
          <a:effectLst/>
        </p:spPr>
      </p:cxnSp>
      <p:cxnSp>
        <p:nvCxnSpPr>
          <p:cNvPr id="113" name="Connector: Elbow 112">
            <a:extLst>
              <a:ext uri="{FF2B5EF4-FFF2-40B4-BE49-F238E27FC236}">
                <a16:creationId xmlns:a16="http://schemas.microsoft.com/office/drawing/2014/main" id="{A347EFE2-2567-5360-7A0C-17FF9033EB97}"/>
              </a:ext>
            </a:extLst>
          </p:cNvPr>
          <p:cNvCxnSpPr>
            <a:cxnSpLocks/>
            <a:stCxn id="104" idx="1"/>
            <a:endCxn id="105" idx="0"/>
          </p:cNvCxnSpPr>
          <p:nvPr/>
        </p:nvCxnSpPr>
        <p:spPr>
          <a:xfrm rot="10800000" flipV="1">
            <a:off x="1189006" y="7263473"/>
            <a:ext cx="1082290" cy="333149"/>
          </a:xfrm>
          <a:prstGeom prst="bentConnector2">
            <a:avLst/>
          </a:prstGeom>
          <a:noFill/>
          <a:ln w="6350" cap="flat" cmpd="sng" algn="ctr">
            <a:solidFill>
              <a:sysClr val="windowText" lastClr="000000"/>
            </a:solidFill>
            <a:prstDash val="solid"/>
            <a:miter lim="800000"/>
            <a:tailEnd type="triangle"/>
          </a:ln>
          <a:effectLst/>
        </p:spPr>
      </p:cxnSp>
      <p:cxnSp>
        <p:nvCxnSpPr>
          <p:cNvPr id="114" name="Connector: Elbow 113">
            <a:extLst>
              <a:ext uri="{FF2B5EF4-FFF2-40B4-BE49-F238E27FC236}">
                <a16:creationId xmlns:a16="http://schemas.microsoft.com/office/drawing/2014/main" id="{E049906D-DD8F-757B-7DAE-04364C21C5D1}"/>
              </a:ext>
            </a:extLst>
          </p:cNvPr>
          <p:cNvCxnSpPr>
            <a:cxnSpLocks/>
            <a:stCxn id="104" idx="3"/>
            <a:endCxn id="107" idx="0"/>
          </p:cNvCxnSpPr>
          <p:nvPr/>
        </p:nvCxnSpPr>
        <p:spPr>
          <a:xfrm>
            <a:off x="5477827" y="7263474"/>
            <a:ext cx="1133542" cy="334510"/>
          </a:xfrm>
          <a:prstGeom prst="bentConnector2">
            <a:avLst/>
          </a:prstGeom>
          <a:noFill/>
          <a:ln w="6350" cap="flat" cmpd="sng" algn="ctr">
            <a:solidFill>
              <a:sysClr val="windowText" lastClr="000000"/>
            </a:solidFill>
            <a:prstDash val="solid"/>
            <a:miter lim="800000"/>
            <a:tailEnd type="triangle"/>
          </a:ln>
          <a:effectLst/>
        </p:spPr>
      </p:cxnSp>
      <p:cxnSp>
        <p:nvCxnSpPr>
          <p:cNvPr id="115" name="Straight Arrow Connector 114">
            <a:extLst>
              <a:ext uri="{FF2B5EF4-FFF2-40B4-BE49-F238E27FC236}">
                <a16:creationId xmlns:a16="http://schemas.microsoft.com/office/drawing/2014/main" id="{8E51760C-1A6A-7CF3-27EC-399C7857EAD1}"/>
              </a:ext>
            </a:extLst>
          </p:cNvPr>
          <p:cNvCxnSpPr>
            <a:cxnSpLocks/>
            <a:stCxn id="107" idx="2"/>
            <a:endCxn id="108" idx="0"/>
          </p:cNvCxnSpPr>
          <p:nvPr/>
        </p:nvCxnSpPr>
        <p:spPr>
          <a:xfrm>
            <a:off x="6611369" y="7943580"/>
            <a:ext cx="0" cy="137484"/>
          </a:xfrm>
          <a:prstGeom prst="straightConnector1">
            <a:avLst/>
          </a:prstGeom>
          <a:noFill/>
          <a:ln w="6350" cap="flat" cmpd="sng" algn="ctr">
            <a:solidFill>
              <a:sysClr val="windowText" lastClr="000000"/>
            </a:solidFill>
            <a:prstDash val="solid"/>
            <a:miter lim="800000"/>
            <a:tailEnd type="triangle"/>
          </a:ln>
          <a:effectLst/>
        </p:spPr>
      </p:cxnSp>
      <p:pic>
        <p:nvPicPr>
          <p:cNvPr id="116" name="Picture 115" descr="A blue and white logo&#10;&#10;Description automatically generated">
            <a:extLst>
              <a:ext uri="{FF2B5EF4-FFF2-40B4-BE49-F238E27FC236}">
                <a16:creationId xmlns:a16="http://schemas.microsoft.com/office/drawing/2014/main" id="{A3575071-7CDB-6DE6-B722-8D4359D5B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9993" y="25981"/>
            <a:ext cx="367486" cy="498731"/>
          </a:xfrm>
          <a:prstGeom prst="rect">
            <a:avLst/>
          </a:prstGeom>
        </p:spPr>
      </p:pic>
      <p:sp>
        <p:nvSpPr>
          <p:cNvPr id="117" name="TextBox 116">
            <a:extLst>
              <a:ext uri="{FF2B5EF4-FFF2-40B4-BE49-F238E27FC236}">
                <a16:creationId xmlns:a16="http://schemas.microsoft.com/office/drawing/2014/main" id="{19F5C1A7-A4F1-DF12-1078-3243D5C5589B}"/>
              </a:ext>
            </a:extLst>
          </p:cNvPr>
          <p:cNvSpPr txBox="1"/>
          <p:nvPr/>
        </p:nvSpPr>
        <p:spPr>
          <a:xfrm>
            <a:off x="5371811" y="2602426"/>
            <a:ext cx="1790990" cy="261610"/>
          </a:xfrm>
          <a:prstGeom prst="rect">
            <a:avLst/>
          </a:prstGeom>
          <a:solidFill>
            <a:srgbClr val="D9C7E0"/>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Arial Narrow" panose="020B0606020202030204" pitchFamily="34" charset="0"/>
                <a:cs typeface="Arial Narrow" panose="020B0604020202020204" pitchFamily="34" charset="0"/>
              </a:rPr>
              <a:t>RPR/VDRL at 3 months of age</a:t>
            </a:r>
          </a:p>
        </p:txBody>
      </p:sp>
      <p:cxnSp>
        <p:nvCxnSpPr>
          <p:cNvPr id="118" name="Straight Arrow Connector 117">
            <a:extLst>
              <a:ext uri="{FF2B5EF4-FFF2-40B4-BE49-F238E27FC236}">
                <a16:creationId xmlns:a16="http://schemas.microsoft.com/office/drawing/2014/main" id="{561EEB28-43A4-90F4-7EA1-6BE7D8296D60}"/>
              </a:ext>
            </a:extLst>
          </p:cNvPr>
          <p:cNvCxnSpPr>
            <a:cxnSpLocks/>
            <a:stCxn id="71" idx="2"/>
            <a:endCxn id="117" idx="0"/>
          </p:cNvCxnSpPr>
          <p:nvPr/>
        </p:nvCxnSpPr>
        <p:spPr>
          <a:xfrm>
            <a:off x="6266994" y="2477796"/>
            <a:ext cx="312" cy="124630"/>
          </a:xfrm>
          <a:prstGeom prst="straightConnector1">
            <a:avLst/>
          </a:prstGeom>
          <a:noFill/>
          <a:ln w="6350" cap="flat" cmpd="sng" algn="ctr">
            <a:solidFill>
              <a:sysClr val="windowText" lastClr="000000"/>
            </a:solidFill>
            <a:prstDash val="solid"/>
            <a:miter lim="800000"/>
            <a:tailEnd type="triangle"/>
          </a:ln>
          <a:effectLst/>
        </p:spPr>
      </p:cxnSp>
      <p:sp>
        <p:nvSpPr>
          <p:cNvPr id="119" name="TextBox 118">
            <a:extLst>
              <a:ext uri="{FF2B5EF4-FFF2-40B4-BE49-F238E27FC236}">
                <a16:creationId xmlns:a16="http://schemas.microsoft.com/office/drawing/2014/main" id="{1F497D44-2E65-3A32-16EE-566500098478}"/>
              </a:ext>
            </a:extLst>
          </p:cNvPr>
          <p:cNvSpPr txBox="1"/>
          <p:nvPr/>
        </p:nvSpPr>
        <p:spPr>
          <a:xfrm>
            <a:off x="-1" y="25981"/>
            <a:ext cx="1717743" cy="261610"/>
          </a:xfrm>
          <a:prstGeom prst="rect">
            <a:avLst/>
          </a:prstGeom>
          <a:noFill/>
        </p:spPr>
        <p:txBody>
          <a:bodyPr wrap="square" rtlCol="0">
            <a:spAutoFit/>
          </a:bodyPr>
          <a:lstStyle/>
          <a:p>
            <a:r>
              <a:rPr lang="en-US" sz="1100" dirty="0">
                <a:solidFill>
                  <a:prstClr val="black"/>
                </a:solidFill>
                <a:latin typeface="Arial Narrow" panose="020B0606020202030204" pitchFamily="34" charset="0"/>
              </a:rPr>
              <a:t>03/2025</a:t>
            </a:r>
          </a:p>
        </p:txBody>
      </p:sp>
    </p:spTree>
    <p:extLst>
      <p:ext uri="{BB962C8B-B14F-4D97-AF65-F5344CB8AC3E}">
        <p14:creationId xmlns:p14="http://schemas.microsoft.com/office/powerpoint/2010/main" val="239660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253558-2797-927A-1AC8-08014586FD75}"/>
              </a:ext>
            </a:extLst>
          </p:cNvPr>
          <p:cNvSpPr/>
          <p:nvPr/>
        </p:nvSpPr>
        <p:spPr>
          <a:xfrm>
            <a:off x="5443" y="7435"/>
            <a:ext cx="7763256" cy="526236"/>
          </a:xfrm>
          <a:prstGeom prst="rect">
            <a:avLst/>
          </a:prstGeom>
          <a:solidFill>
            <a:srgbClr val="4472C4">
              <a:lumMod val="60000"/>
              <a:lumOff val="40000"/>
            </a:srgbClr>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Narrow" panose="020B0604020202020204" pitchFamily="34" charset="0"/>
                <a:ea typeface="Calibri" panose="020F0502020204030204" pitchFamily="34" charset="0"/>
                <a:cs typeface="Arial Narrow" panose="020B0604020202020204" pitchFamily="34" charset="0"/>
              </a:rPr>
              <a:t>Clinical Guidance: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latin typeface="Arial Narrow" panose="020B0604020202020204" pitchFamily="34" charset="0"/>
                <a:ea typeface="Calibri" panose="020F0502020204030204" pitchFamily="34" charset="0"/>
                <a:cs typeface="Arial Narrow" panose="020B0604020202020204" pitchFamily="34" charset="0"/>
              </a:rPr>
              <a:t>Infant and Child Follow-up After Exposure to Syphilis in Utero</a:t>
            </a:r>
          </a:p>
        </p:txBody>
      </p:sp>
      <p:pic>
        <p:nvPicPr>
          <p:cNvPr id="10" name="Picture 9" descr="A blue and white logo&#10;&#10;Description automatically generated">
            <a:extLst>
              <a:ext uri="{FF2B5EF4-FFF2-40B4-BE49-F238E27FC236}">
                <a16:creationId xmlns:a16="http://schemas.microsoft.com/office/drawing/2014/main" id="{A3C2209A-001D-1915-7D17-4916C6284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9993" y="25981"/>
            <a:ext cx="367486" cy="498731"/>
          </a:xfrm>
          <a:prstGeom prst="rect">
            <a:avLst/>
          </a:prstGeom>
        </p:spPr>
      </p:pic>
      <p:sp>
        <p:nvSpPr>
          <p:cNvPr id="11" name="Rectangle 10">
            <a:extLst>
              <a:ext uri="{FF2B5EF4-FFF2-40B4-BE49-F238E27FC236}">
                <a16:creationId xmlns:a16="http://schemas.microsoft.com/office/drawing/2014/main" id="{6A02C23A-4423-A795-627C-E90A97F76120}"/>
              </a:ext>
            </a:extLst>
          </p:cNvPr>
          <p:cNvSpPr/>
          <p:nvPr/>
        </p:nvSpPr>
        <p:spPr>
          <a:xfrm>
            <a:off x="0" y="532146"/>
            <a:ext cx="7772400" cy="218280"/>
          </a:xfrm>
          <a:prstGeom prst="rect">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Arial Narrow" panose="020B0606020202030204" pitchFamily="34" charset="0"/>
                <a:ea typeface="+mn-ea"/>
                <a:cs typeface="Arial Narrow" panose="020B0604020202020204" pitchFamily="34" charset="0"/>
              </a:rPr>
              <a:t>Narrative</a:t>
            </a:r>
          </a:p>
        </p:txBody>
      </p:sp>
      <p:sp>
        <p:nvSpPr>
          <p:cNvPr id="12" name="Rectangle 11">
            <a:extLst>
              <a:ext uri="{FF2B5EF4-FFF2-40B4-BE49-F238E27FC236}">
                <a16:creationId xmlns:a16="http://schemas.microsoft.com/office/drawing/2014/main" id="{7892B396-7492-5EE7-CF19-32B3DFE68530}"/>
              </a:ext>
            </a:extLst>
          </p:cNvPr>
          <p:cNvSpPr/>
          <p:nvPr/>
        </p:nvSpPr>
        <p:spPr>
          <a:xfrm>
            <a:off x="56727" y="825002"/>
            <a:ext cx="7646171" cy="9004258"/>
          </a:xfrm>
          <a:prstGeom prst="rect">
            <a:avLst/>
          </a:prstGeom>
          <a:noFill/>
          <a:ln w="12700" cap="flat" cmpd="sng" algn="ctr">
            <a:noFill/>
            <a:prstDash val="solid"/>
            <a:miter lim="800000"/>
          </a:ln>
          <a:effectLst/>
        </p:spPr>
        <p:txBody>
          <a:bodyPr rtlCol="0" anchor="t"/>
          <a:lstStyle/>
          <a:p>
            <a:pPr marL="0" marR="0" lvl="0" indent="274320" defTabSz="914400" eaLnBrk="1" fontAlgn="auto" latinLnBrk="0" hangingPunct="1">
              <a:lnSpc>
                <a:spcPts val="16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Neonates, infants, and children exposed to syphilis during pregnancy require close follow-up, which should continue until there is no longer concern for ongoing infection (see page 1 for details). Follow-up can be complicated as maternal treponemal and non-treponemal antibodies are transferred vertically and may persist for more than a year after delivery.</a:t>
            </a:r>
          </a:p>
          <a:p>
            <a:pPr marL="0" marR="0" lvl="0" indent="274320" defTabSz="914400" eaLnBrk="1" fontAlgn="auto" latinLnBrk="0" hangingPunct="1">
              <a:lnSpc>
                <a:spcPts val="16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endParaRPr>
          </a:p>
          <a:p>
            <a:pPr marL="0" marR="0" lvl="0" indent="274320" defTabSz="914400" eaLnBrk="1" fontAlgn="auto" latinLnBrk="0" hangingPunct="1">
              <a:lnSpc>
                <a:spcPts val="16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This tool provides algorithms and guidance on recommended titer frequency, titer interpretation, additional evaluation, and treatment in infants and children in concordance with the </a:t>
            </a:r>
            <a:r>
              <a:rPr kumimoji="0" lang="en-US" sz="1200" b="0" i="0" u="sng" strike="noStrike" kern="100" cap="none" spc="0" normalizeH="0" baseline="0" noProof="0" dirty="0">
                <a:ln>
                  <a:noFill/>
                </a:ln>
                <a:solidFill>
                  <a:srgbClr val="0000FF"/>
                </a:solidFill>
                <a:effectLst/>
                <a:uLnTx/>
                <a:uFillTx/>
                <a:latin typeface="Arial Narrow" panose="020B0606020202030204" pitchFamily="34" charset="0"/>
                <a:ea typeface="Calibri" panose="020F0502020204030204" pitchFamily="34" charset="0"/>
                <a:cs typeface="Arial" panose="020B0604020202020204" pitchFamily="34" charset="0"/>
                <a:hlinkClick r:id="rId3"/>
              </a:rPr>
              <a:t>CDC STI Treatment Guidelines</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 Expert opinion is added to provide clarity when appropriate (see footnotes). For guidance on the initial diagnosis or treatment of congenital syphilis, please see the CDC STI Treatment Guidelines and the </a:t>
            </a:r>
            <a:r>
              <a:rPr kumimoji="0" lang="en-US" sz="1200" b="0" i="0" u="sng" strike="noStrike" kern="100" cap="none" spc="0" normalizeH="0" baseline="0" noProof="0" dirty="0">
                <a:ln>
                  <a:noFill/>
                </a:ln>
                <a:solidFill>
                  <a:srgbClr val="0000FF"/>
                </a:solidFill>
                <a:effectLst/>
                <a:uLnTx/>
                <a:uFillTx/>
                <a:latin typeface="Arial Narrow" panose="020B0606020202030204" pitchFamily="34" charset="0"/>
                <a:ea typeface="Calibri" panose="020F0502020204030204" pitchFamily="34" charset="0"/>
                <a:cs typeface="Arial" panose="020B0604020202020204" pitchFamily="34" charset="0"/>
                <a:hlinkClick r:id="rId4"/>
              </a:rPr>
              <a:t>California Prevention Training Center Congenital Syphilis Algorithm</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a:t>
            </a:r>
            <a:r>
              <a:rPr kumimoji="0" lang="en-US" sz="1200" b="0" i="0" u="none" strike="noStrike" kern="1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Arial" panose="020B0604020202020204" pitchFamily="34" charset="0"/>
              </a:rPr>
              <a:t>  </a:t>
            </a:r>
          </a:p>
          <a:p>
            <a:pPr marL="0" marR="0" lvl="0" indent="274320" defTabSz="914400" eaLnBrk="1" fontAlgn="auto" latinLnBrk="0" hangingPunct="1">
              <a:lnSpc>
                <a:spcPts val="1600"/>
              </a:lnSpc>
              <a:spcBef>
                <a:spcPts val="0"/>
              </a:spcBef>
              <a:spcAft>
                <a:spcPts val="0"/>
              </a:spcAft>
              <a:buClrTx/>
              <a:buSzTx/>
              <a:buFontTx/>
              <a:buNone/>
              <a:tabLst/>
              <a:defRPr/>
            </a:pPr>
            <a:endParaRPr kumimoji="0" lang="en-US" sz="1200" b="0" i="0" u="none" strike="noStrike" kern="1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Arial" panose="020B0604020202020204" pitchFamily="34" charset="0"/>
            </a:endParaRPr>
          </a:p>
          <a:p>
            <a:pPr marL="0" marR="0" lvl="0" indent="274320" defTabSz="914400" eaLnBrk="1" fontAlgn="auto" latinLnBrk="0" hangingPunct="1">
              <a:lnSpc>
                <a:spcPts val="16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The details of infant and child follow-up after exposure to syphilis in utero are determined by several factors, including: (1) age at which syphilis exposure is identified, (2) newborn syphilis titers at time of delivery, (3) whether the baby was treated for syphilis exposure, and (4) titer response in the months following treatment. In addition to the follow-up recommendations presented in this document, there are several general principles to which clinicians should adhere when caring for such patients:</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The same type of non-treponemal test (RPR or VDRL) should be used each time for follow-up testing. RPR titers tend to be slightly higher than VDRL titers and results from different tests cannot be directly compared.</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Treponemal tests (e.g., EIA, CIA, TP-PA, etc.) should not be used to evaluate treatment response because results are qualitative and persist after treatment. Passive transfer of maternal IgG antibodies might persist for more than 15 months after delivery. </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Neonates (&lt; 30 days old) and infants (≥  30 days old) with abnormal CSF at initial evaluation and treatment do not need repeat lumbar punctures </a:t>
            </a:r>
            <a:r>
              <a:rPr kumimoji="0" lang="en-US" sz="1200" b="0" i="0" u="sng"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unless</a:t>
            </a:r>
            <a:r>
              <a:rPr kumimoji="0" lang="en-US" sz="1200" b="1"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 </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serum RPR/VDRL titers are reactive at 6-12 months for neonates or RPR/VDRL titers do not decline </a:t>
            </a:r>
            <a:r>
              <a:rPr kumimoji="0" lang="en-US" sz="1200" b="0" i="0" u="none" strike="noStrike" kern="0" cap="none" spc="0" normalizeH="0" baseline="0" noProof="0" dirty="0">
                <a:ln>
                  <a:noFill/>
                </a:ln>
                <a:solidFill>
                  <a:prstClr val="black"/>
                </a:solidFill>
                <a:effectLst/>
                <a:uLnTx/>
                <a:uFillTx/>
                <a:latin typeface="Arial Narrow" panose="020B0606020202030204" pitchFamily="34" charset="0"/>
                <a:ea typeface="Open Sans" panose="020B0606030504020204" pitchFamily="34" charset="0"/>
                <a:cs typeface="Open Sans" panose="020B0606030504020204" pitchFamily="34" charset="0"/>
              </a:rPr>
              <a:t>≥</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 fourfold by 12-18 months for infants. Based on expert opinion, it is reasonable to wait the entire 12 months (for neonates) or 18 months (for infants) before repeating a lumbar puncture if RPR/VDRL titers are down-trending appropriately after treatment.</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The work-up for congenital syphilis always includes CSF analysis, complete blood count with differential and platelets, and long-bone radiographs. Other tests as clinically indicated may include chest radiographs, liver function tests, abdominal ultrasound, ophthalmologic examination, neuroimaging, and auditory brainstem response.</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For neonates with non-reactive RPR/VDRL born to mothers with newly reactive treponemal and reactive RPR/VDRL serology who never received treatment or had inadequate treatment prior to delivery – evaluation, treatment, and follow-up for congenital syphilis should proceed as if the neonate’s RPR/VDRL was reactive at birth.</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For neonates with non-reactive RPR/VDRL born to mothers with reactive treponemal tests but </a:t>
            </a:r>
            <a:r>
              <a:rPr kumimoji="0" lang="en-US" sz="1200" b="0" i="0" u="sng"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non-reactive RPR/VDRL</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 (e.g., maternal EIA reactive, RPR non-reactive, and TP-PA reactive) due to syphilis treatment before pregnancy – congenital syphilis is unlikely. See </a:t>
            </a:r>
            <a:r>
              <a:rPr kumimoji="0" lang="en-US" sz="1200" b="0" i="0" u="sng" strike="noStrike" kern="100" cap="none" spc="0" normalizeH="0" baseline="0" noProof="0" dirty="0">
                <a:ln>
                  <a:noFill/>
                </a:ln>
                <a:solidFill>
                  <a:srgbClr val="0000FF"/>
                </a:solidFill>
                <a:effectLst/>
                <a:uLnTx/>
                <a:uFillTx/>
                <a:latin typeface="Arial Narrow" panose="020B0606020202030204" pitchFamily="34" charset="0"/>
                <a:ea typeface="Calibri" panose="020F0502020204030204" pitchFamily="34" charset="0"/>
                <a:cs typeface="Arial" panose="020B0604020202020204" pitchFamily="34" charset="0"/>
                <a:hlinkClick r:id="rId3"/>
              </a:rPr>
              <a:t>CDC guidelines</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 Scenario 4, for treatment recommendations. Follow-up RPR/VDRL for the infant should be considered at 3 months of age if syphilis exposure prior to delivery could not be ruled out.</a:t>
            </a:r>
            <a:r>
              <a:rPr kumimoji="0" lang="en-US" sz="1200" b="0" i="0" u="none" strike="noStrike" kern="100" cap="none" spc="0" normalizeH="0" baseline="0" noProof="0" dirty="0">
                <a:ln>
                  <a:noFill/>
                </a:ln>
                <a:solidFill>
                  <a:srgbClr val="FF0000"/>
                </a:solidFill>
                <a:effectLst/>
                <a:uLnTx/>
                <a:uFillTx/>
                <a:latin typeface="Arial Narrow" panose="020B0606020202030204" pitchFamily="34" charset="0"/>
                <a:ea typeface="Calibri" panose="020F0502020204030204" pitchFamily="34" charset="0"/>
                <a:cs typeface="Arial" panose="020B0604020202020204" pitchFamily="34" charset="0"/>
              </a:rPr>
              <a:t> </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Syphilis is unlikely for neonates delivered by mothers screened with the reverse sequence algorithm when maternal results show isolated reactive treponemal serology (e.g., EIA reactive, RPR non-reactive, and TP-PA non-reactive). Among low-prevalence populations, these are likely false-positive results and might become non-reactive with repeat testing. If these neonates have a normal physical exam and the risk for syphilis is low in the mother, no follow-up is needed for the neonate.</a:t>
            </a:r>
          </a:p>
          <a:p>
            <a:pPr marL="640080" marR="0" lvl="1" indent="-274320" defTabSz="914400" eaLnBrk="1" fontAlgn="auto" latinLnBrk="0" hangingPunct="1">
              <a:lnSpc>
                <a:spcPts val="1600"/>
              </a:lnSpc>
              <a:spcBef>
                <a:spcPts val="0"/>
              </a:spcBef>
              <a:spcAft>
                <a:spcPts val="0"/>
              </a:spcAft>
              <a:buClrTx/>
              <a:buSzTx/>
              <a:buFont typeface="Arial" panose="020B0604020202020204" pitchFamily="34" charset="0"/>
              <a:buChar char="•"/>
              <a:tabLst>
                <a:tab pos="457200" algn="l"/>
              </a:tabLst>
              <a:defRPr/>
            </a:pPr>
            <a:endPar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endParaRPr>
          </a:p>
          <a:p>
            <a:pPr marL="0" marR="0" lvl="0" indent="274320" defTabSz="914400" eaLnBrk="1" fontAlgn="auto" latinLnBrk="0" hangingPunct="1">
              <a:lnSpc>
                <a:spcPts val="16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Congenital syphilis recognition, treatment, and follow-up is complicated and there may be unique scenarios that are not well described by this clinical tool. Consider contacting your institutional pediatric infectious disease provider if questions arise. If no such expert is available or additional guidance is needed, questions can be directed to your local/state health department or the </a:t>
            </a:r>
            <a:r>
              <a:rPr kumimoji="0" lang="en-US" sz="1200" b="0" i="0" u="sng" strike="noStrike" kern="100" cap="none" spc="0" normalizeH="0" baseline="0" noProof="0" dirty="0">
                <a:ln>
                  <a:noFill/>
                </a:ln>
                <a:solidFill>
                  <a:srgbClr val="467886"/>
                </a:solidFill>
                <a:effectLst/>
                <a:uLnTx/>
                <a:uFillTx/>
                <a:latin typeface="Arial Narrow" panose="020B0606020202030204" pitchFamily="34" charset="0"/>
                <a:ea typeface="Calibri" panose="020F0502020204030204" pitchFamily="34" charset="0"/>
                <a:cs typeface="Arial" panose="020B0604020202020204" pitchFamily="34" charset="0"/>
              </a:rPr>
              <a:t>Sexually Transmitted Diseases Clinical Consultation Network</a:t>
            </a:r>
            <a:r>
              <a:rPr kumimoji="0" lang="en-US" sz="1200" b="0"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1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white"/>
                </a:solidFill>
                <a:effectLst/>
                <a:uLnTx/>
                <a:uFillTx/>
                <a:latin typeface="Arial Narrow" panose="020B0606020202030204" pitchFamily="34" charset="0"/>
                <a:ea typeface="Calibri" panose="020F0502020204030204" pitchFamily="34" charset="0"/>
                <a:cs typeface="Arial" panose="020B0604020202020204" pitchFamily="34" charset="0"/>
              </a:rPr>
              <a:t> </a:t>
            </a:r>
            <a:endParaRPr kumimoji="0" lang="en-US" sz="1200" b="0" i="0" u="none" strike="noStrike" kern="0" cap="none" spc="0" normalizeH="0" baseline="0" noProof="0" dirty="0">
              <a:ln>
                <a:noFill/>
              </a:ln>
              <a:solidFill>
                <a:prstClr val="black"/>
              </a:solidFill>
              <a:effectLst/>
              <a:uLnTx/>
              <a:uFillTx/>
              <a:latin typeface="Arial Narrow" panose="020B060602020203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17E88B4D-14D1-FFF8-1181-2DE93481402F}"/>
              </a:ext>
            </a:extLst>
          </p:cNvPr>
          <p:cNvSpPr txBox="1"/>
          <p:nvPr/>
        </p:nvSpPr>
        <p:spPr>
          <a:xfrm>
            <a:off x="-1" y="25981"/>
            <a:ext cx="1717743" cy="261610"/>
          </a:xfrm>
          <a:prstGeom prst="rect">
            <a:avLst/>
          </a:prstGeom>
          <a:noFill/>
        </p:spPr>
        <p:txBody>
          <a:bodyPr wrap="square" rtlCol="0">
            <a:spAutoFit/>
          </a:bodyPr>
          <a:lstStyle/>
          <a:p>
            <a:r>
              <a:rPr lang="en-US" sz="1100" dirty="0">
                <a:solidFill>
                  <a:prstClr val="black"/>
                </a:solidFill>
                <a:latin typeface="Arial Narrow" panose="020B0606020202030204" pitchFamily="34" charset="0"/>
              </a:rPr>
              <a:t>03/2025</a:t>
            </a:r>
          </a:p>
        </p:txBody>
      </p:sp>
    </p:spTree>
    <p:extLst>
      <p:ext uri="{BB962C8B-B14F-4D97-AF65-F5344CB8AC3E}">
        <p14:creationId xmlns:p14="http://schemas.microsoft.com/office/powerpoint/2010/main" val="27028403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1637</Words>
  <Application>Microsoft Office PowerPoint</Application>
  <PresentationFormat>Custom</PresentationFormat>
  <Paragraphs>84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Arial Narrow</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Hanft, Wyatt</dc:creator>
  <cp:lastModifiedBy>Johnson, Kelly</cp:lastModifiedBy>
  <cp:revision>2</cp:revision>
  <dcterms:created xsi:type="dcterms:W3CDTF">2025-03-14T19:42:57Z</dcterms:created>
  <dcterms:modified xsi:type="dcterms:W3CDTF">2025-03-24T18:19:18Z</dcterms:modified>
</cp:coreProperties>
</file>