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7"/>
  </p:notesMasterIdLst>
  <p:sldIdLst>
    <p:sldId id="354" r:id="rId2"/>
    <p:sldId id="281" r:id="rId3"/>
    <p:sldId id="1993219625" r:id="rId4"/>
    <p:sldId id="358" r:id="rId5"/>
    <p:sldId id="356" r:id="rId6"/>
    <p:sldId id="357" r:id="rId7"/>
    <p:sldId id="359" r:id="rId8"/>
    <p:sldId id="257" r:id="rId9"/>
    <p:sldId id="259" r:id="rId10"/>
    <p:sldId id="258" r:id="rId11"/>
    <p:sldId id="364" r:id="rId12"/>
    <p:sldId id="262" r:id="rId13"/>
    <p:sldId id="285" r:id="rId14"/>
    <p:sldId id="312" r:id="rId15"/>
    <p:sldId id="313" r:id="rId16"/>
    <p:sldId id="360" r:id="rId17"/>
    <p:sldId id="343" r:id="rId18"/>
    <p:sldId id="344" r:id="rId19"/>
    <p:sldId id="345" r:id="rId20"/>
    <p:sldId id="346" r:id="rId21"/>
    <p:sldId id="306" r:id="rId22"/>
    <p:sldId id="361" r:id="rId23"/>
    <p:sldId id="349" r:id="rId24"/>
    <p:sldId id="366" r:id="rId25"/>
    <p:sldId id="351" r:id="rId26"/>
    <p:sldId id="353" r:id="rId27"/>
    <p:sldId id="355" r:id="rId28"/>
    <p:sldId id="365" r:id="rId29"/>
    <p:sldId id="314" r:id="rId30"/>
    <p:sldId id="315" r:id="rId31"/>
    <p:sldId id="347" r:id="rId32"/>
    <p:sldId id="352" r:id="rId33"/>
    <p:sldId id="316" r:id="rId34"/>
    <p:sldId id="348" r:id="rId35"/>
    <p:sldId id="199321962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B62E1-A9E7-43B9-A603-9A8360A6FF60}" v="2" dt="2025-02-11T16:51:16.1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3585" autoAdjust="0"/>
  </p:normalViewPr>
  <p:slideViewPr>
    <p:cSldViewPr snapToGrid="0">
      <p:cViewPr varScale="1">
        <p:scale>
          <a:sx n="81" d="100"/>
          <a:sy n="81" d="100"/>
        </p:scale>
        <p:origin x="156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A895F-5F95-497D-AFB1-F7617217EA9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A5C58-F98C-4860-A586-A2C85D4ED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1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A5C58-F98C-4860-A586-A2C85D4ED3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43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1588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8185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A5C58-F98C-4860-A586-A2C85D4ED3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58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1076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A5C58-F98C-4860-A586-A2C85D4ED3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15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A5C58-F98C-4860-A586-A2C85D4ED3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29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A5C58-F98C-4860-A586-A2C85D4ED35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71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A5C58-F98C-4860-A586-A2C85D4ED35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42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A5C58-F98C-4860-A586-A2C85D4ED35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9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6ECF8-5826-47BC-8142-4FDD4B616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708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6ECF8-5826-47BC-8142-4FDD4B616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72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5F040-E001-F4C9-1C77-76B6A6B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1F8406-3BCC-6C61-A736-3C0AD25DC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083162-645E-5A94-F997-4360687DF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4B03E-35B5-4A2D-AC8E-E017CA743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A5C58-F98C-4860-A586-A2C85D4ED3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73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A5C58-F98C-4860-A586-A2C85D4ED3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16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1D0D6-BE45-F045-04FE-09511C97C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D3FA60-8B99-5B02-BB04-C72214795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2036B5-82DC-2588-AA26-5EE98F2EC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E6D34-4428-5608-5A0C-34B285F380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A5C58-F98C-4860-A586-A2C85D4ED3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04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A5C58-F98C-4860-A586-A2C85D4ED3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49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A5C58-F98C-4860-A586-A2C85D4ED3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5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098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E5251-327A-6D7D-C26A-C0548161F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F5D9C-B557-5A49-8D7E-045780E3F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7E70E-E3F6-0D3B-CFA2-425C72BFE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AC6-6D72-4F16-B4C4-78487C5A8BC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D5CA2-2E3E-8F1E-166A-845677537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D564C-F415-1CE5-9355-67FF630FC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5C8-7819-44A6-9EDA-6AF45BCB2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3CC16-3F6F-6027-100A-DA13828E7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B8652-8770-E19A-02C1-66EB3AB97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3D095-D16B-09B4-71DD-187C1980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AC6-6D72-4F16-B4C4-78487C5A8BC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D220F-FB36-CB09-EB99-51688117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282EA-A3B8-AD23-8E3F-48F34B56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5C8-7819-44A6-9EDA-6AF45BCB2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5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AC5AC1-C36B-976D-D829-1F516FDD5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B763B-9A95-6C37-C9AE-03B3453E6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88EF4-3F4F-3871-2314-07A2938F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AC6-6D72-4F16-B4C4-78487C5A8BC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8C122-46F6-20FF-5308-7E900D6AA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EB321-83AB-D78E-F70C-0B3B6A9C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5C8-7819-44A6-9EDA-6AF45BCB2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5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ABAA-8D97-73A6-E652-7B5BF14C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0F414-924C-F18E-E8CC-27942E6C6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8D20A-989D-4078-CF56-7548D2CA0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AC6-6D72-4F16-B4C4-78487C5A8BC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4CEF5-E353-99D5-C706-0694A007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355B0-8FC3-8341-4C5B-BF042F08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5C8-7819-44A6-9EDA-6AF45BCB2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8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6BA67-2BC2-8751-4AC1-3AADD9D2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58BEC-4C05-03B5-805A-3B6BD1DE0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77D31-7F0D-8A1F-86F6-AF4EB804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AC6-6D72-4F16-B4C4-78487C5A8BC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923A-AD32-FFD4-AFCD-63EF3668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CE056-0377-069B-4448-E606D742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5C8-7819-44A6-9EDA-6AF45BCB2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8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6D2AB-625F-DCDE-3E71-087841F1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105BF-350C-BD8C-0ED0-591F63DAC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4234B-60D7-193C-8D6B-274747B82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CA68C-969D-4F39-9076-F268ED5E6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AC6-6D72-4F16-B4C4-78487C5A8BC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99C85-7743-1C80-2F41-3BE585CC3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69B22-CF7C-62D6-D16D-901C24FE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5C8-7819-44A6-9EDA-6AF45BCB2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7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4EF7-1023-23F9-42AF-19C534EC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3D5AA-DD23-783B-64BE-59EF820A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596CB-366C-B257-3D3A-B9E893E98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3DB2A-0097-8CD3-FD96-DFBF7875C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CD76A-5104-1E45-9D85-D39E79F50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CDC64-054F-D5BC-4B01-F6A2A4B53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AC6-6D72-4F16-B4C4-78487C5A8BC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940698-7D6B-04A8-39D6-6F7C5AC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B79833-8AA3-AB26-C4B6-C0566200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5C8-7819-44A6-9EDA-6AF45BCB2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6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B5974-70D2-D160-E8A4-0F22C4B7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F96A6-4204-9082-FFDF-D4BEE0568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AC6-6D72-4F16-B4C4-78487C5A8BC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28A53-AB53-6B44-718F-005548E6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AA5EC-209F-B83A-E514-E7D1DFDEF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5C8-7819-44A6-9EDA-6AF45BCB2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8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8D4478-9BA8-AC7C-C8BB-AC975B8B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AC6-6D72-4F16-B4C4-78487C5A8BC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143A90-74DE-6CDB-94D4-F72F412C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40965-ED14-6159-B5AD-EDB87EBAA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5C8-7819-44A6-9EDA-6AF45BCB2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8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0750A-BE73-6842-A62A-45492170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52F9-C35B-F1E7-87FB-4814A6DCB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99A36-A096-16B3-93C3-6481B3EA7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7639D-E44D-7323-0CAF-1E5B3CD7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AC6-6D72-4F16-B4C4-78487C5A8BC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23021-8217-C17F-3517-0120E051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83677-1919-7207-16DC-D8EC69A6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5C8-7819-44A6-9EDA-6AF45BCB2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3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2BC90-2AA6-5673-B9AD-A0F49A10C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6ECAA-1958-48E3-4BF5-F26B315E6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34A45-38DF-6209-F015-2B7685A5D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7E9C2-E90A-5506-3E67-DD569506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AC6-6D72-4F16-B4C4-78487C5A8BC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8A6B0-DC89-1DD1-C7F5-2216E1AE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25DCE-4CFD-31A3-0192-A3F56424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05C8-7819-44A6-9EDA-6AF45BCB2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7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497237-5FA7-1707-4288-C891B4714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E997D-EC22-6C2E-0CF6-E532CFCB4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AA5D-8672-B831-79A7-4D91C5A2F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AAAC6-6D72-4F16-B4C4-78487C5A8BC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B7859-5FE5-FCCD-AD26-B3A145E5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39026-CC87-7568-81F7-0DE5756FF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205C8-7819-44A6-9EDA-6AF45BCB2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8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ettingtozerosf.org/getting-to-zero-resources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ettingtozerosf.org/getting-to-zero-resources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73/rr/rr7302a1.htm?s_cid=rr7302a1_w" TargetMode="External"/><Relationship Id="rId2" Type="http://schemas.openxmlformats.org/officeDocument/2006/relationships/hyperlink" Target="https://www.ncsddc.org/resource/doxy-and-sti-pep-sample-policies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hyperlink" Target="https://www.sfcityclinic.org/sites/default/files/2024-09/Doxy-PEP_Provider_rev9.10.24.pdf" TargetMode="External"/><Relationship Id="rId4" Type="http://schemas.openxmlformats.org/officeDocument/2006/relationships/hyperlink" Target="https://www.cdph.ca.gov/Programs/CID/DCDC/CDPH%20Document%20Library/CDPH-Doxy-PEP-Recommendations-for-Prevention-of-STIs.pd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nduras.bvsalud.org/wp-content/uploads/2024/04/LINEAMIENTOS-PARA-PROVEER-LA-PROFILAXIS-PREVIA-A-LA-EXPOSICION-AL-VIRUS-DE-LA-INMUNODEFICIENCIA-HUMANA.pdf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www.gob.mx/censida/articulos/campana-de-la-profilaxis-pre-exposicion-prep-para-prevenir-entrale-con-todo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9CF16-82C5-EAD6-11DF-E1D897594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165B-726E-482B-D1AE-0233953336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US" noProof="0" dirty="0"/>
              <a:t>Introducción a PrEP, PEP, y </a:t>
            </a:r>
            <a:r>
              <a:rPr lang="es-US" noProof="0" dirty="0" err="1"/>
              <a:t>doxy</a:t>
            </a:r>
            <a:r>
              <a:rPr lang="es-US" noProof="0" dirty="0"/>
              <a:t>-PEP, y el uso del español en nuestra </a:t>
            </a:r>
            <a:r>
              <a:rPr lang="es-US" noProof="0" dirty="0" err="1"/>
              <a:t>cl</a:t>
            </a:r>
            <a:r>
              <a:rPr lang="en-US" dirty="0" err="1"/>
              <a:t>ínica</a:t>
            </a:r>
            <a:endParaRPr lang="es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C9CB8-AD26-2E61-7BF3-4A2217717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40" y="4013200"/>
            <a:ext cx="10525760" cy="2702560"/>
          </a:xfrm>
        </p:spPr>
        <p:txBody>
          <a:bodyPr>
            <a:normAutofit/>
          </a:bodyPr>
          <a:lstStyle/>
          <a:p>
            <a:pPr marL="0" marR="0"/>
            <a:r>
              <a:rPr lang="en-US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Montica Levy, MPH</a:t>
            </a:r>
            <a:endParaRPr lang="en-US" sz="1800" b="1" kern="1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Manager for STI/HIV Health Education and Evaluation</a:t>
            </a:r>
          </a:p>
          <a:p>
            <a:pPr marL="0" marR="0"/>
            <a:endParaRPr lang="en-US" sz="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Christopher Ruiz</a:t>
            </a:r>
          </a:p>
          <a:p>
            <a:r>
              <a:rPr lang="en-US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Biomedical Prevention Coordinator </a:t>
            </a:r>
          </a:p>
          <a:p>
            <a:pPr marL="0" marR="0"/>
            <a:endParaRPr lang="en-US" sz="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San Francisco City Clinic,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 Francisco Department of Public Health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6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839C3-EE47-0F67-F472-3C869E8E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 dirty="0"/>
              <a:t>Lo que tienen en común PrEP y PEP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5934D-D70B-5D4C-2BC8-9F26C0E73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US" noProof="0" dirty="0"/>
              <a:t>Están disponibles sin costo, o a bajo costo</a:t>
            </a:r>
          </a:p>
          <a:p>
            <a:r>
              <a:rPr lang="es-US" noProof="0" dirty="0"/>
              <a:t>Hay opciones para todo sexo y género</a:t>
            </a:r>
          </a:p>
          <a:p>
            <a:r>
              <a:rPr lang="es-US" noProof="0" dirty="0"/>
              <a:t>Son muy seguros</a:t>
            </a:r>
          </a:p>
          <a:p>
            <a:pPr lvl="1"/>
            <a:r>
              <a:rPr lang="es-US" noProof="0" dirty="0"/>
              <a:t>Un estudio científico demostró que un medicamento de PrEP era más seguro que la aspirina</a:t>
            </a:r>
          </a:p>
          <a:p>
            <a:r>
              <a:rPr lang="es-US" noProof="0" dirty="0"/>
              <a:t>Los efectos secundarios de las pastillas son poco frecuentes, y en la mayoría de personas, leves</a:t>
            </a:r>
          </a:p>
          <a:p>
            <a:pPr lvl="1"/>
            <a:r>
              <a:rPr lang="es-US" noProof="0" dirty="0"/>
              <a:t>Como mucho, suelen ser malestares estomacales durante unos días</a:t>
            </a:r>
          </a:p>
          <a:p>
            <a:pPr lvl="1"/>
            <a:r>
              <a:rPr lang="es-US" dirty="0"/>
              <a:t>Trataremos el caso de PrEP inyectable a continuación</a:t>
            </a:r>
            <a:endParaRPr lang="es-US" noProof="0" dirty="0"/>
          </a:p>
          <a:p>
            <a:r>
              <a:rPr lang="es-US" noProof="0" dirty="0"/>
              <a:t>Solo con prescripción médica</a:t>
            </a:r>
          </a:p>
          <a:p>
            <a:r>
              <a:rPr lang="es-US" noProof="0" dirty="0"/>
              <a:t>Hay que tomar el medicamento según las indicaciones para que sea eficaz</a:t>
            </a:r>
          </a:p>
          <a:p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659645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8952-D96D-DAFE-3137-C1525700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8" y="-29628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Los </a:t>
            </a:r>
            <a:r>
              <a:rPr lang="en-US" sz="3200" dirty="0" err="1"/>
              <a:t>nombres</a:t>
            </a:r>
            <a:r>
              <a:rPr lang="en-US" sz="3200" dirty="0"/>
              <a:t> de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medicamentos</a:t>
            </a:r>
            <a:r>
              <a:rPr lang="en-US" sz="3200" dirty="0"/>
              <a:t> PrEP y PEP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95505E-11A5-DE2C-6E96-C068314DC2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853126"/>
              </p:ext>
            </p:extLst>
          </p:nvPr>
        </p:nvGraphicFramePr>
        <p:xfrm>
          <a:off x="274319" y="850265"/>
          <a:ext cx="11643363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787">
                  <a:extLst>
                    <a:ext uri="{9D8B030D-6E8A-4147-A177-3AD203B41FA5}">
                      <a16:colId xmlns:a16="http://schemas.microsoft.com/office/drawing/2014/main" val="414314462"/>
                    </a:ext>
                  </a:extLst>
                </a:gridCol>
                <a:gridCol w="4373146">
                  <a:extLst>
                    <a:ext uri="{9D8B030D-6E8A-4147-A177-3AD203B41FA5}">
                      <a16:colId xmlns:a16="http://schemas.microsoft.com/office/drawing/2014/main" val="3139557276"/>
                    </a:ext>
                  </a:extLst>
                </a:gridCol>
                <a:gridCol w="3138646">
                  <a:extLst>
                    <a:ext uri="{9D8B030D-6E8A-4147-A177-3AD203B41FA5}">
                      <a16:colId xmlns:a16="http://schemas.microsoft.com/office/drawing/2014/main" val="4193104558"/>
                    </a:ext>
                  </a:extLst>
                </a:gridCol>
                <a:gridCol w="2716784">
                  <a:extLst>
                    <a:ext uri="{9D8B030D-6E8A-4147-A177-3AD203B41FA5}">
                      <a16:colId xmlns:a16="http://schemas.microsoft.com/office/drawing/2014/main" val="440628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Nombre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marca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Nombre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génerico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inglés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Cómo</a:t>
                      </a:r>
                      <a:r>
                        <a:rPr lang="en-US" dirty="0"/>
                        <a:t> lo </a:t>
                      </a:r>
                      <a:r>
                        <a:rPr lang="en-US" dirty="0" err="1"/>
                        <a:t>llamamos</a:t>
                      </a:r>
                      <a:r>
                        <a:rPr lang="en-US" dirty="0"/>
                        <a:t> con </a:t>
                      </a:r>
                      <a:r>
                        <a:rPr lang="en-US" dirty="0" err="1"/>
                        <a:t>los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clientes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¿PrEP, PEP, o </a:t>
                      </a:r>
                      <a:r>
                        <a:rPr lang="en-US" dirty="0" err="1"/>
                        <a:t>los</a:t>
                      </a:r>
                      <a:r>
                        <a:rPr lang="en-US" dirty="0"/>
                        <a:t> dos?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313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Truvada®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emtricitabine 200 mg / </a:t>
                      </a:r>
                    </a:p>
                    <a:p>
                      <a:r>
                        <a:rPr lang="en-US" dirty="0"/>
                        <a:t>tenofovir disoproxil fumarate 300 mg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 err="1"/>
                        <a:t>Abreviaturas</a:t>
                      </a:r>
                      <a:r>
                        <a:rPr lang="en-US" dirty="0"/>
                        <a:t>: F/TDF, FTC/TDF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 Truvada [</a:t>
                      </a:r>
                      <a:r>
                        <a:rPr lang="en-US" dirty="0" err="1"/>
                        <a:t>genérica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PrEP</a:t>
                      </a:r>
                    </a:p>
                    <a:p>
                      <a:r>
                        <a:rPr lang="en-US" b="1" dirty="0"/>
                        <a:t>PEP</a:t>
                      </a:r>
                      <a:r>
                        <a:rPr lang="en-US" dirty="0"/>
                        <a:t> solo </a:t>
                      </a:r>
                      <a:r>
                        <a:rPr lang="en-US" dirty="0" err="1"/>
                        <a:t>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combinación</a:t>
                      </a:r>
                      <a:r>
                        <a:rPr lang="en-US" dirty="0"/>
                        <a:t> con </a:t>
                      </a:r>
                      <a:r>
                        <a:rPr lang="en-US" dirty="0" err="1"/>
                        <a:t>otro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medicamento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más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46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Descovy</a:t>
                      </a:r>
                      <a:r>
                        <a:rPr lang="en-US" dirty="0"/>
                        <a:t>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emtricitabine 200 mg / </a:t>
                      </a:r>
                    </a:p>
                    <a:p>
                      <a:r>
                        <a:rPr lang="en-US" dirty="0"/>
                        <a:t>tenofovir alafenamide fumarate 25 mg</a:t>
                      </a:r>
                    </a:p>
                    <a:p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Abreviaturas</a:t>
                      </a:r>
                      <a:r>
                        <a:rPr lang="en-US" dirty="0"/>
                        <a:t>: F/TAF, FTC/TAF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Descovy</a:t>
                      </a:r>
                      <a:r>
                        <a:rPr lang="en-US" dirty="0"/>
                        <a:t> [</a:t>
                      </a:r>
                      <a:r>
                        <a:rPr lang="en-US" dirty="0" err="1"/>
                        <a:t>genérico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PrEP</a:t>
                      </a:r>
                    </a:p>
                    <a:p>
                      <a:r>
                        <a:rPr lang="en-US" b="1" dirty="0"/>
                        <a:t>PEP</a:t>
                      </a:r>
                      <a:r>
                        <a:rPr lang="en-US" dirty="0"/>
                        <a:t> solo </a:t>
                      </a:r>
                      <a:r>
                        <a:rPr lang="en-US" dirty="0" err="1"/>
                        <a:t>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combinación</a:t>
                      </a:r>
                      <a:r>
                        <a:rPr lang="en-US" dirty="0"/>
                        <a:t> con </a:t>
                      </a:r>
                      <a:r>
                        <a:rPr lang="en-US" dirty="0" err="1"/>
                        <a:t>otro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medicamento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más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712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Apretude</a:t>
                      </a:r>
                      <a:r>
                        <a:rPr lang="en-US" dirty="0"/>
                        <a:t>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cabotegravir 600 mg</a:t>
                      </a:r>
                    </a:p>
                    <a:p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Abreviaturas</a:t>
                      </a:r>
                      <a:r>
                        <a:rPr lang="en-US" dirty="0"/>
                        <a:t>: CAB, CAB-LA, LA-CAB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el</a:t>
                      </a:r>
                      <a:r>
                        <a:rPr lang="en-US" dirty="0"/>
                        <a:t> cabotegravir (o </a:t>
                      </a:r>
                      <a:r>
                        <a:rPr lang="en-US" dirty="0" err="1"/>
                        <a:t>Apretud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178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Biktarvy</a:t>
                      </a:r>
                      <a:r>
                        <a:rPr lang="en-US" dirty="0"/>
                        <a:t>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bictegravir</a:t>
                      </a:r>
                      <a:r>
                        <a:rPr lang="en-US" dirty="0"/>
                        <a:t> 50 mg /</a:t>
                      </a:r>
                    </a:p>
                    <a:p>
                      <a:r>
                        <a:rPr lang="en-US" dirty="0"/>
                        <a:t>emtricitabine 200 mg / </a:t>
                      </a:r>
                    </a:p>
                    <a:p>
                      <a:r>
                        <a:rPr lang="en-US" dirty="0"/>
                        <a:t>tenofovir alafenamide fumarate 25 mg</a:t>
                      </a:r>
                    </a:p>
                    <a:p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Abreviaturas</a:t>
                      </a:r>
                      <a:r>
                        <a:rPr lang="en-US" dirty="0"/>
                        <a:t>: BIK, B/F/TAF, BIC/FTC/TAF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Biktarvy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8246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35A150E-2761-B1A5-4A45-0E1E0D9B9270}"/>
              </a:ext>
            </a:extLst>
          </p:cNvPr>
          <p:cNvSpPr txBox="1"/>
          <p:nvPr/>
        </p:nvSpPr>
        <p:spPr>
          <a:xfrm>
            <a:off x="198120" y="6245225"/>
            <a:ext cx="1171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medicamentos</a:t>
            </a:r>
            <a:r>
              <a:rPr lang="en-US" dirty="0"/>
              <a:t> también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usarse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tratamiento</a:t>
            </a:r>
            <a:r>
              <a:rPr lang="en-US" dirty="0"/>
              <a:t> del VIH, </a:t>
            </a:r>
            <a:r>
              <a:rPr lang="en-US" dirty="0" err="1"/>
              <a:t>algunos</a:t>
            </a:r>
            <a:r>
              <a:rPr lang="en-US" dirty="0"/>
              <a:t> solos y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combinación</a:t>
            </a:r>
            <a:r>
              <a:rPr lang="en-US" dirty="0"/>
              <a:t> con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medicamentos</a:t>
            </a:r>
            <a:r>
              <a:rPr lang="en-US" dirty="0"/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3EE32B-7503-CB4E-DD81-A785AAB1C501}"/>
              </a:ext>
            </a:extLst>
          </p:cNvPr>
          <p:cNvSpPr/>
          <p:nvPr/>
        </p:nvSpPr>
        <p:spPr>
          <a:xfrm>
            <a:off x="5961413" y="653143"/>
            <a:ext cx="3016332" cy="4785756"/>
          </a:xfrm>
          <a:prstGeom prst="roundRect">
            <a:avLst>
              <a:gd name="adj" fmla="val 6036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2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F8C58-A498-86F1-DCC3-02771841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 dirty="0"/>
              <a:t>Mantener en cuenta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E490-2D6B-A88F-7882-BD3722F03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noProof="0" dirty="0"/>
              <a:t>PrEP no es una vacuna</a:t>
            </a:r>
          </a:p>
          <a:p>
            <a:pPr lvl="1"/>
            <a:r>
              <a:rPr lang="es-US" noProof="0" dirty="0"/>
              <a:t>Hay que seguirlo tomando mientras necesite protección del VIH</a:t>
            </a:r>
          </a:p>
          <a:p>
            <a:r>
              <a:rPr lang="es-US" noProof="0" dirty="0"/>
              <a:t>PrEP es más recomendable en la mayoría de casos</a:t>
            </a:r>
          </a:p>
          <a:p>
            <a:pPr lvl="1"/>
            <a:r>
              <a:rPr lang="es-US" noProof="0" dirty="0"/>
              <a:t>Aporta la protección necesaria antes de </a:t>
            </a:r>
            <a:r>
              <a:rPr lang="es-US" dirty="0"/>
              <a:t>ser expuesto</a:t>
            </a:r>
            <a:endParaRPr lang="es-US" noProof="0" dirty="0"/>
          </a:p>
          <a:p>
            <a:pPr lvl="1"/>
            <a:r>
              <a:rPr lang="es-US" noProof="0" dirty="0"/>
              <a:t>Es posible no conseguir PEP después, y así quedar sin protección</a:t>
            </a:r>
          </a:p>
        </p:txBody>
      </p:sp>
    </p:spTree>
    <p:extLst>
      <p:ext uri="{BB962C8B-B14F-4D97-AF65-F5344CB8AC3E}">
        <p14:creationId xmlns:p14="http://schemas.microsoft.com/office/powerpoint/2010/main" val="275072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 txBox="1">
            <a:spLocks/>
          </p:cNvSpPr>
          <p:nvPr/>
        </p:nvSpPr>
        <p:spPr>
          <a:xfrm>
            <a:off x="515938" y="246621"/>
            <a:ext cx="11150600" cy="9203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600"/>
              </a:spcAft>
              <a:defRPr/>
            </a:pPr>
            <a:r>
              <a:rPr lang="en-US" dirty="0"/>
              <a:t>El </a:t>
            </a:r>
            <a:r>
              <a:rPr lang="en-US" dirty="0" err="1"/>
              <a:t>costo</a:t>
            </a:r>
            <a:r>
              <a:rPr lang="en-US" dirty="0"/>
              <a:t> de PrEP </a:t>
            </a:r>
            <a:r>
              <a:rPr lang="en-US" dirty="0" err="1"/>
              <a:t>en</a:t>
            </a:r>
            <a:r>
              <a:rPr lang="en-US" dirty="0"/>
              <a:t> pastilla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11F5643-E433-48A5-A6EA-BA9398B50F15}"/>
              </a:ext>
            </a:extLst>
          </p:cNvPr>
          <p:cNvSpPr txBox="1">
            <a:spLocks/>
          </p:cNvSpPr>
          <p:nvPr/>
        </p:nvSpPr>
        <p:spPr>
          <a:xfrm>
            <a:off x="1147012" y="1600201"/>
            <a:ext cx="9729536" cy="46608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</a:pPr>
            <a:r>
              <a:rPr lang="es-ES" sz="3200" dirty="0"/>
              <a:t>En California, el PrEP en pastilla es gratuito para la mayoría 
Incluidas las </a:t>
            </a:r>
            <a:r>
              <a:rPr lang="en-US" sz="3200" dirty="0"/>
              <a:t>personas con o sin </a:t>
            </a:r>
            <a:r>
              <a:rPr lang="en-US" sz="3200" dirty="0" err="1"/>
              <a:t>seguro</a:t>
            </a:r>
            <a:r>
              <a:rPr lang="en-US" sz="3200" dirty="0"/>
              <a:t> </a:t>
            </a:r>
            <a:r>
              <a:rPr lang="en-US" sz="3200" dirty="0" err="1"/>
              <a:t>médico</a:t>
            </a:r>
            <a:r>
              <a:rPr lang="en-US" sz="3200" dirty="0"/>
              <a:t>, sin </a:t>
            </a:r>
            <a:r>
              <a:rPr lang="en-US" sz="3200" dirty="0" err="1"/>
              <a:t>importar</a:t>
            </a:r>
            <a:r>
              <a:rPr lang="en-US" sz="3200" dirty="0"/>
              <a:t> </a:t>
            </a:r>
            <a:r>
              <a:rPr lang="en-US" sz="3200" dirty="0" err="1"/>
              <a:t>el</a:t>
            </a:r>
            <a:r>
              <a:rPr lang="en-US" sz="3200" dirty="0"/>
              <a:t> </a:t>
            </a:r>
            <a:r>
              <a:rPr lang="en-US" sz="3200" dirty="0" err="1"/>
              <a:t>estado</a:t>
            </a:r>
            <a:r>
              <a:rPr lang="en-US" sz="3200" dirty="0"/>
              <a:t> </a:t>
            </a:r>
            <a:r>
              <a:rPr lang="en-US" sz="3200" dirty="0" err="1"/>
              <a:t>migratorio</a:t>
            </a:r>
            <a:r>
              <a:rPr lang="en-US" sz="3200" dirty="0"/>
              <a:t>
</a:t>
            </a:r>
            <a:r>
              <a:rPr lang="es-ES" sz="3200" dirty="0"/>
              <a:t>En la clínica le ayudarán a inscribirse en la cobertura adecuada si no tiene ahora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3CB5E-97CD-5FA7-F3D8-2C2146891B1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812" y="6073554"/>
            <a:ext cx="785559" cy="655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E50D65-88C0-F7DB-1B79-A4B89FF74217}"/>
              </a:ext>
            </a:extLst>
          </p:cNvPr>
          <p:cNvSpPr txBox="1"/>
          <p:nvPr/>
        </p:nvSpPr>
        <p:spPr>
          <a:xfrm>
            <a:off x="7964904" y="6348026"/>
            <a:ext cx="312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00" b="0" i="0" u="none" strike="noStrike" baseline="0" dirty="0"/>
              <a:t>Adaptado con permiso de</a:t>
            </a:r>
            <a:endParaRPr lang="en-US" sz="2000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90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 txBox="1">
            <a:spLocks/>
          </p:cNvSpPr>
          <p:nvPr/>
        </p:nvSpPr>
        <p:spPr>
          <a:xfrm>
            <a:off x="515938" y="246621"/>
            <a:ext cx="11150600" cy="9203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600"/>
              </a:spcAft>
              <a:defRPr/>
            </a:pPr>
            <a:r>
              <a:rPr lang="en-US" dirty="0"/>
              <a:t>El </a:t>
            </a:r>
            <a:r>
              <a:rPr lang="en-US" dirty="0" err="1"/>
              <a:t>costo</a:t>
            </a:r>
            <a:r>
              <a:rPr lang="en-US" dirty="0"/>
              <a:t> de PrEP </a:t>
            </a:r>
            <a:r>
              <a:rPr lang="en-US" dirty="0" err="1"/>
              <a:t>en</a:t>
            </a:r>
            <a:r>
              <a:rPr lang="en-US" dirty="0"/>
              <a:t> pastilla con </a:t>
            </a:r>
            <a:r>
              <a:rPr lang="en-US" dirty="0" err="1"/>
              <a:t>seguro</a:t>
            </a:r>
            <a:r>
              <a:rPr lang="en-US" dirty="0"/>
              <a:t> </a:t>
            </a:r>
            <a:r>
              <a:rPr lang="en-US" dirty="0" err="1"/>
              <a:t>médico</a:t>
            </a:r>
            <a:r>
              <a:rPr lang="en-US" dirty="0"/>
              <a:t>
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8004A951-BD99-49D6-BD5D-B66B04CF6AD7}"/>
              </a:ext>
            </a:extLst>
          </p:cNvPr>
          <p:cNvSpPr txBox="1">
            <a:spLocks/>
          </p:cNvSpPr>
          <p:nvPr/>
        </p:nvSpPr>
        <p:spPr>
          <a:xfrm>
            <a:off x="515938" y="1297051"/>
            <a:ext cx="9629142" cy="3924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Seguro privado</a:t>
            </a:r>
          </a:p>
          <a:p>
            <a:pPr marL="571500" indent="-342900"/>
            <a:r>
              <a:rPr lang="es-ES" sz="2700" dirty="0"/>
              <a:t>A partir de 2021, la mayoría de los planes de seguro médico privado cubren al menos un medicamento de PrEP en pastilla de forma gratuita
Si tiene copagos, el programa PrEP-AP (programa de asistencia) puede ayudar a cubrirlos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Medi-Cal</a:t>
            </a:r>
          </a:p>
          <a:p>
            <a:pPr marL="576263" lvl="1" indent="-347663"/>
            <a:r>
              <a:rPr lang="en-US" sz="2700" dirty="0"/>
              <a:t>PrEP es gratis
</a:t>
            </a:r>
            <a:r>
              <a:rPr lang="es-ES" sz="2700" dirty="0"/>
              <a:t>Si es elegible, inscríbase en </a:t>
            </a:r>
            <a:r>
              <a:rPr lang="es-ES" sz="2700" dirty="0" err="1"/>
              <a:t>Medi</a:t>
            </a:r>
            <a:r>
              <a:rPr lang="es-ES" sz="2700" dirty="0"/>
              <a:t>-Cal</a:t>
            </a:r>
            <a:endParaRPr lang="en-US" sz="2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00F643-7A58-4925-8503-44A41C4746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812" y="6073554"/>
            <a:ext cx="785559" cy="6559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AB48CA-411F-FDCC-A7A5-A945876CDA7A}"/>
              </a:ext>
            </a:extLst>
          </p:cNvPr>
          <p:cNvSpPr txBox="1"/>
          <p:nvPr/>
        </p:nvSpPr>
        <p:spPr>
          <a:xfrm>
            <a:off x="7964904" y="6348026"/>
            <a:ext cx="312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00" b="0" i="0" u="none" strike="noStrike" baseline="0" dirty="0"/>
              <a:t>Adaptado con permiso de</a:t>
            </a:r>
            <a:endParaRPr lang="en-US" sz="2000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1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 txBox="1">
            <a:spLocks/>
          </p:cNvSpPr>
          <p:nvPr/>
        </p:nvSpPr>
        <p:spPr>
          <a:xfrm>
            <a:off x="515938" y="246621"/>
            <a:ext cx="11150600" cy="9203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600"/>
              </a:spcAft>
              <a:defRPr/>
            </a:pPr>
            <a:r>
              <a:rPr lang="en-US" dirty="0"/>
              <a:t>El </a:t>
            </a:r>
            <a:r>
              <a:rPr lang="en-US" dirty="0" err="1"/>
              <a:t>costo</a:t>
            </a:r>
            <a:r>
              <a:rPr lang="en-US" dirty="0"/>
              <a:t> de PrEP sin </a:t>
            </a:r>
            <a:r>
              <a:rPr lang="en-US" dirty="0" err="1"/>
              <a:t>seguro</a:t>
            </a:r>
            <a:endParaRPr lang="en-US" dirty="0"/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7B5DDF11-4B72-4ED8-8DEE-2F7A0D219F2E}"/>
              </a:ext>
            </a:extLst>
          </p:cNvPr>
          <p:cNvSpPr txBox="1">
            <a:spLocks/>
          </p:cNvSpPr>
          <p:nvPr/>
        </p:nvSpPr>
        <p:spPr>
          <a:xfrm>
            <a:off x="4303643" y="1548138"/>
            <a:ext cx="6659218" cy="44153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Sin </a:t>
            </a:r>
            <a:r>
              <a:rPr lang="en-US" b="1" dirty="0" err="1"/>
              <a:t>seguro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gana</a:t>
            </a:r>
            <a:r>
              <a:rPr lang="en-US" b="1" dirty="0"/>
              <a:t> </a:t>
            </a:r>
            <a:r>
              <a:rPr lang="en-US" b="1" dirty="0" err="1"/>
              <a:t>menos</a:t>
            </a:r>
            <a:r>
              <a:rPr lang="en-US" b="1" dirty="0"/>
              <a:t> de $75,300* al </a:t>
            </a:r>
            <a:r>
              <a:rPr lang="en-US" b="1" dirty="0" err="1"/>
              <a:t>año</a:t>
            </a:r>
            <a:r>
              <a:rPr lang="en-US" b="1" dirty="0"/>
              <a:t>, </a:t>
            </a:r>
            <a:r>
              <a:rPr lang="en-US" b="1" dirty="0" err="1"/>
              <a:t>el</a:t>
            </a:r>
            <a:r>
              <a:rPr lang="en-US" b="1" dirty="0"/>
              <a:t> PrEP es gratis</a:t>
            </a:r>
          </a:p>
          <a:p>
            <a:r>
              <a:rPr lang="es-ES" sz="2800" dirty="0"/>
              <a:t>En la clínica le ayudarán a inscribirse en la cobertura </a:t>
            </a:r>
            <a:r>
              <a:rPr lang="en-US" dirty="0" err="1"/>
              <a:t>necesaria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sz="1800" dirty="0"/>
              <a:t>*La norma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realidad</a:t>
            </a:r>
            <a:r>
              <a:rPr lang="en-US" sz="1800" dirty="0"/>
              <a:t> es </a:t>
            </a:r>
            <a:r>
              <a:rPr lang="en-US" sz="1800" dirty="0" err="1"/>
              <a:t>el</a:t>
            </a:r>
            <a:r>
              <a:rPr lang="en-US" sz="1800" dirty="0"/>
              <a:t> 500% del</a:t>
            </a:r>
            <a:r>
              <a:rPr lang="es-ES" sz="1800" dirty="0"/>
              <a:t> nivel federal de pobreza (FPL, por sus siglas en inglés), que para el 2025 es </a:t>
            </a:r>
            <a:r>
              <a:rPr lang="en-US" sz="1800" dirty="0"/>
              <a:t>$75,300, </a:t>
            </a:r>
            <a:r>
              <a:rPr lang="en-US" sz="1800" dirty="0" err="1"/>
              <a:t>pero</a:t>
            </a:r>
            <a:r>
              <a:rPr lang="en-US" sz="1800" dirty="0"/>
              <a:t> que </a:t>
            </a:r>
            <a:r>
              <a:rPr lang="en-US" sz="1800" dirty="0" err="1"/>
              <a:t>va</a:t>
            </a:r>
            <a:r>
              <a:rPr lang="en-US" sz="1800" dirty="0"/>
              <a:t> </a:t>
            </a:r>
            <a:r>
              <a:rPr lang="en-US" sz="1800" dirty="0" err="1"/>
              <a:t>cambiando</a:t>
            </a:r>
            <a:r>
              <a:rPr lang="en-US" sz="1800" dirty="0"/>
              <a:t>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vez</a:t>
            </a:r>
            <a:r>
              <a:rPr lang="en-US" sz="1800" dirty="0"/>
              <a:t> al </a:t>
            </a:r>
            <a:r>
              <a:rPr lang="en-US" sz="1800" dirty="0" err="1"/>
              <a:t>año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12" y="1829584"/>
            <a:ext cx="2743438" cy="3298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5C4B36-4B23-447A-1A81-8D9FB6FF22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812" y="6073554"/>
            <a:ext cx="785559" cy="655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014127-D5FE-17B6-884E-EB95BFA288E5}"/>
              </a:ext>
            </a:extLst>
          </p:cNvPr>
          <p:cNvSpPr txBox="1"/>
          <p:nvPr/>
        </p:nvSpPr>
        <p:spPr>
          <a:xfrm>
            <a:off x="7964904" y="6348026"/>
            <a:ext cx="312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00" b="0" i="0" u="none" strike="noStrike" baseline="0" dirty="0"/>
              <a:t>Adaptado con permiso de</a:t>
            </a:r>
            <a:endParaRPr lang="en-US" sz="2000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46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63D61-51C1-E808-0AC5-99A09919D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E74B6B-3A55-C3E1-A571-9803EEA10E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 </a:t>
            </a:r>
            <a:r>
              <a:rPr lang="en-US" dirty="0" err="1"/>
              <a:t>inyectable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C588D2-CBAC-9C99-22DC-E784EFD0C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5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BC6A7D1-D514-1654-76F1-6C69D54BF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397932"/>
            <a:ext cx="10905066" cy="40621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06D145-5C11-8F6C-F34C-C9A162C727F7}"/>
              </a:ext>
            </a:extLst>
          </p:cNvPr>
          <p:cNvSpPr txBox="1"/>
          <p:nvPr/>
        </p:nvSpPr>
        <p:spPr>
          <a:xfrm>
            <a:off x="2554903" y="6433304"/>
            <a:ext cx="708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Para </a:t>
            </a:r>
            <a:r>
              <a:rPr lang="en-US" dirty="0" err="1">
                <a:solidFill>
                  <a:schemeClr val="bg1"/>
                </a:solidFill>
              </a:rPr>
              <a:t>bajar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PDF, </a:t>
            </a:r>
            <a:r>
              <a:rPr lang="en-US" dirty="0" err="1">
                <a:solidFill>
                  <a:schemeClr val="bg1"/>
                </a:solidFill>
              </a:rPr>
              <a:t>visite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gettingtozerosf.org/getting-to-zero-resources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D5F06C-B4AD-E572-7E34-1A21D895E934}"/>
              </a:ext>
            </a:extLst>
          </p:cNvPr>
          <p:cNvSpPr txBox="1"/>
          <p:nvPr/>
        </p:nvSpPr>
        <p:spPr>
          <a:xfrm>
            <a:off x="4788569" y="5524629"/>
            <a:ext cx="3874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</a:rPr>
              <a:t>Diferente</a:t>
            </a:r>
            <a:r>
              <a:rPr lang="en-US" sz="1600" dirty="0">
                <a:solidFill>
                  <a:srgbClr val="C00000"/>
                </a:solidFill>
              </a:rPr>
              <a:t> de la </a:t>
            </a:r>
            <a:r>
              <a:rPr lang="en-US" sz="1600" dirty="0" err="1">
                <a:solidFill>
                  <a:srgbClr val="C00000"/>
                </a:solidFill>
              </a:rPr>
              <a:t>frecuencia</a:t>
            </a:r>
            <a:r>
              <a:rPr lang="en-US" sz="1600" dirty="0">
                <a:solidFill>
                  <a:srgbClr val="C00000"/>
                </a:solidFill>
              </a:rPr>
              <a:t> de </a:t>
            </a:r>
            <a:r>
              <a:rPr lang="en-US" sz="1600" dirty="0" err="1">
                <a:solidFill>
                  <a:srgbClr val="C00000"/>
                </a:solidFill>
              </a:rPr>
              <a:t>visitas</a:t>
            </a:r>
            <a:r>
              <a:rPr lang="en-US" sz="1600" dirty="0">
                <a:solidFill>
                  <a:srgbClr val="C00000"/>
                </a:solidFill>
              </a:rPr>
              <a:t> de </a:t>
            </a:r>
            <a:r>
              <a:rPr lang="en-US" sz="1600" dirty="0" err="1">
                <a:solidFill>
                  <a:srgbClr val="C00000"/>
                </a:solidFill>
              </a:rPr>
              <a:t>seguimiento</a:t>
            </a:r>
            <a:r>
              <a:rPr lang="en-US" sz="1600" dirty="0">
                <a:solidFill>
                  <a:srgbClr val="C00000"/>
                </a:solidFill>
              </a:rPr>
              <a:t> para PrEP </a:t>
            </a:r>
            <a:r>
              <a:rPr lang="en-US" sz="1600" dirty="0" err="1">
                <a:solidFill>
                  <a:srgbClr val="C00000"/>
                </a:solidFill>
              </a:rPr>
              <a:t>en</a:t>
            </a:r>
            <a:r>
              <a:rPr lang="en-US" sz="1600" dirty="0">
                <a:solidFill>
                  <a:srgbClr val="C00000"/>
                </a:solidFill>
              </a:rPr>
              <a:t> pastilla, que es </a:t>
            </a:r>
            <a:r>
              <a:rPr lang="en-US" sz="1600" dirty="0" err="1">
                <a:solidFill>
                  <a:srgbClr val="C00000"/>
                </a:solidFill>
              </a:rPr>
              <a:t>cada</a:t>
            </a:r>
            <a:r>
              <a:rPr lang="en-US" sz="1600" dirty="0">
                <a:solidFill>
                  <a:srgbClr val="C00000"/>
                </a:solidFill>
              </a:rPr>
              <a:t> 3 meses</a:t>
            </a: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24FD66A3-0193-8CBF-0A7C-1E35B36334ED}"/>
              </a:ext>
            </a:extLst>
          </p:cNvPr>
          <p:cNvSpPr/>
          <p:nvPr/>
        </p:nvSpPr>
        <p:spPr>
          <a:xfrm rot="16200000">
            <a:off x="4457206" y="5371602"/>
            <a:ext cx="360947" cy="30178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660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10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E89DE-B0AD-4AE1-6B1D-A6B949C37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852487"/>
            <a:ext cx="60960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35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50499-0469-BF85-8B81-2DC33B291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52462"/>
            <a:ext cx="5943600" cy="555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F7171-0D37-4EB0-C8A9-484F0DF73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175" y="1158363"/>
            <a:ext cx="58388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5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A picture containing outdoor, road, colorful&#10;&#10;Description automatically generated">
            <a:extLst>
              <a:ext uri="{FF2B5EF4-FFF2-40B4-BE49-F238E27FC236}">
                <a16:creationId xmlns:a16="http://schemas.microsoft.com/office/drawing/2014/main" id="{6FA72EA1-EC04-26F5-4EA0-46BD753DB0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6055" y="1327437"/>
            <a:ext cx="3815945" cy="3951409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32" y="105434"/>
            <a:ext cx="11976767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D3602D"/>
                </a:solidFill>
                <a:latin typeface="+mn-lt"/>
              </a:rPr>
              <a:t>Sobre</a:t>
            </a:r>
            <a:r>
              <a:rPr lang="en-US" sz="4000" b="1" dirty="0">
                <a:solidFill>
                  <a:srgbClr val="D3602D"/>
                </a:solidFill>
                <a:latin typeface="+mn-lt"/>
              </a:rPr>
              <a:t> SF City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53" y="1430997"/>
            <a:ext cx="11598326" cy="4345378"/>
          </a:xfrm>
        </p:spPr>
        <p:txBody>
          <a:bodyPr>
            <a:noAutofit/>
          </a:bodyPr>
          <a:lstStyle/>
          <a:p>
            <a:r>
              <a:rPr lang="en-US" sz="2400" dirty="0"/>
              <a:t>13,000 </a:t>
            </a:r>
            <a:r>
              <a:rPr lang="en-US" sz="2400" dirty="0" err="1"/>
              <a:t>visitas</a:t>
            </a:r>
            <a:r>
              <a:rPr lang="en-US" sz="2400" dirty="0"/>
              <a:t> al </a:t>
            </a:r>
            <a:r>
              <a:rPr lang="en-US" sz="2400" dirty="0" err="1"/>
              <a:t>año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Servimos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población </a:t>
            </a:r>
            <a:r>
              <a:rPr lang="en-US" sz="2400" dirty="0" err="1"/>
              <a:t>diversa</a:t>
            </a:r>
            <a:endParaRPr lang="en-US" sz="2400" dirty="0"/>
          </a:p>
          <a:p>
            <a:pPr lvl="1"/>
            <a:r>
              <a:rPr lang="en-US" sz="2000" dirty="0"/>
              <a:t>28% </a:t>
            </a:r>
            <a:r>
              <a:rPr lang="en-US" sz="2000" dirty="0" err="1"/>
              <a:t>latina</a:t>
            </a:r>
            <a:r>
              <a:rPr lang="en-US" sz="2000" dirty="0"/>
              <a:t>, 15% </a:t>
            </a:r>
            <a:r>
              <a:rPr lang="en-US" sz="2000" dirty="0" err="1"/>
              <a:t>afroamericana</a:t>
            </a:r>
            <a:r>
              <a:rPr lang="en-US" sz="2000" dirty="0"/>
              <a:t>, 13% </a:t>
            </a:r>
            <a:r>
              <a:rPr lang="en-US" sz="2000" dirty="0" err="1"/>
              <a:t>asiática</a:t>
            </a:r>
            <a:r>
              <a:rPr lang="en-US" sz="2000" dirty="0"/>
              <a:t>, 31% </a:t>
            </a:r>
            <a:r>
              <a:rPr lang="en-US" sz="2000" dirty="0" err="1"/>
              <a:t>blanca</a:t>
            </a:r>
            <a:endParaRPr lang="en-US" sz="2000" dirty="0"/>
          </a:p>
          <a:p>
            <a:pPr lvl="1"/>
            <a:r>
              <a:rPr lang="en-US" sz="2000" dirty="0"/>
              <a:t>40% </a:t>
            </a:r>
            <a:r>
              <a:rPr lang="en-US" sz="2000" dirty="0" err="1"/>
              <a:t>menor</a:t>
            </a:r>
            <a:r>
              <a:rPr lang="en-US" sz="2000" dirty="0"/>
              <a:t> de 30 </a:t>
            </a:r>
            <a:r>
              <a:rPr lang="en-US" sz="2000" dirty="0" err="1"/>
              <a:t>años</a:t>
            </a:r>
            <a:r>
              <a:rPr lang="en-US" sz="2000" dirty="0"/>
              <a:t> de </a:t>
            </a:r>
            <a:r>
              <a:rPr lang="en-US" sz="2000" dirty="0" err="1"/>
              <a:t>edad</a:t>
            </a:r>
            <a:endParaRPr lang="en-US" sz="2000" dirty="0"/>
          </a:p>
          <a:p>
            <a:pPr lvl="1"/>
            <a:r>
              <a:rPr lang="en-US" sz="2000" dirty="0"/>
              <a:t>50% LGBTQ</a:t>
            </a:r>
          </a:p>
          <a:p>
            <a:r>
              <a:rPr lang="en-US" sz="2400" dirty="0" err="1"/>
              <a:t>Servicios</a:t>
            </a:r>
            <a:r>
              <a:rPr lang="en-US" sz="2400" dirty="0"/>
              <a:t> </a:t>
            </a:r>
            <a:r>
              <a:rPr lang="en-US" sz="2400" dirty="0" err="1"/>
              <a:t>integrados</a:t>
            </a:r>
            <a:r>
              <a:rPr lang="en-US" sz="2400" dirty="0"/>
              <a:t>: </a:t>
            </a:r>
          </a:p>
          <a:p>
            <a:pPr lvl="1"/>
            <a:r>
              <a:rPr lang="en-US" sz="1800" dirty="0" err="1"/>
              <a:t>Exámenes</a:t>
            </a:r>
            <a:r>
              <a:rPr lang="en-US" sz="1800" dirty="0"/>
              <a:t> de </a:t>
            </a:r>
            <a:r>
              <a:rPr lang="en-US" sz="1800" dirty="0" err="1"/>
              <a:t>detección</a:t>
            </a:r>
            <a:r>
              <a:rPr lang="en-US" sz="1800" dirty="0"/>
              <a:t>, y </a:t>
            </a:r>
            <a:r>
              <a:rPr lang="en-US" sz="1800" dirty="0" err="1"/>
              <a:t>diagnóstico</a:t>
            </a:r>
            <a:r>
              <a:rPr lang="en-US" sz="1800" dirty="0"/>
              <a:t> y </a:t>
            </a:r>
            <a:r>
              <a:rPr lang="en-US" sz="1800" dirty="0" err="1"/>
              <a:t>tratamiento</a:t>
            </a:r>
            <a:r>
              <a:rPr lang="en-US" sz="1800" dirty="0"/>
              <a:t> del VIH, ITS, y hep C</a:t>
            </a:r>
          </a:p>
          <a:p>
            <a:pPr lvl="1"/>
            <a:r>
              <a:rPr lang="en-US" sz="1800" dirty="0" err="1"/>
              <a:t>Asesoramiento</a:t>
            </a:r>
            <a:r>
              <a:rPr lang="en-US" sz="1800" dirty="0"/>
              <a:t> y </a:t>
            </a:r>
            <a:r>
              <a:rPr lang="en-US" sz="1800" dirty="0" err="1"/>
              <a:t>ayuda</a:t>
            </a:r>
            <a:r>
              <a:rPr lang="en-US" sz="1800" dirty="0"/>
              <a:t> para </a:t>
            </a:r>
            <a:r>
              <a:rPr lang="en-US" sz="1800" dirty="0" err="1"/>
              <a:t>comunicar</a:t>
            </a:r>
            <a:r>
              <a:rPr lang="en-US" sz="1800" dirty="0"/>
              <a:t> un </a:t>
            </a:r>
            <a:r>
              <a:rPr lang="en-US" sz="1800" dirty="0" err="1"/>
              <a:t>diagnóstico</a:t>
            </a:r>
            <a:r>
              <a:rPr lang="en-US" sz="1800" dirty="0"/>
              <a:t> a las parejas</a:t>
            </a:r>
          </a:p>
          <a:p>
            <a:pPr lvl="1"/>
            <a:r>
              <a:rPr lang="en-US" sz="1800" dirty="0"/>
              <a:t>Salud </a:t>
            </a:r>
            <a:r>
              <a:rPr lang="en-US" sz="1800" dirty="0" err="1"/>
              <a:t>reproductiva</a:t>
            </a:r>
            <a:endParaRPr lang="en-US" sz="1800" dirty="0"/>
          </a:p>
          <a:p>
            <a:pPr lvl="1"/>
            <a:r>
              <a:rPr lang="en-US" sz="1800" dirty="0"/>
              <a:t>Salud mental/“</a:t>
            </a:r>
            <a:r>
              <a:rPr lang="en-US" sz="1800" dirty="0" err="1"/>
              <a:t>conductal</a:t>
            </a:r>
            <a:r>
              <a:rPr lang="en-US" sz="1800" dirty="0"/>
              <a:t>”</a:t>
            </a:r>
          </a:p>
          <a:p>
            <a:pPr lvl="1"/>
            <a:r>
              <a:rPr lang="en-US" sz="1800" dirty="0"/>
              <a:t>PrEP y PEP</a:t>
            </a:r>
          </a:p>
          <a:p>
            <a:pPr lvl="1"/>
            <a:r>
              <a:rPr lang="en-US" sz="1800" dirty="0"/>
              <a:t>Doxy-PEP</a:t>
            </a:r>
          </a:p>
          <a:p>
            <a:pPr lvl="1"/>
            <a:r>
              <a:rPr lang="en-US" sz="1800" dirty="0"/>
              <a:t>Laboratorio de </a:t>
            </a:r>
            <a:r>
              <a:rPr lang="en-US" sz="1800" dirty="0" err="1"/>
              <a:t>análisis</a:t>
            </a:r>
            <a:endParaRPr lang="en-US" sz="1800" dirty="0"/>
          </a:p>
          <a:p>
            <a:pPr lvl="1"/>
            <a:r>
              <a:rPr lang="en-US" sz="1800" dirty="0" err="1"/>
              <a:t>Vacunas</a:t>
            </a:r>
            <a:endParaRPr lang="en-US" sz="1800" dirty="0"/>
          </a:p>
          <a:p>
            <a:pPr lvl="1"/>
            <a:r>
              <a:rPr lang="en-US" sz="1800" dirty="0" err="1"/>
              <a:t>Prevención</a:t>
            </a:r>
            <a:r>
              <a:rPr lang="en-US" sz="1800" dirty="0"/>
              <a:t> de la </a:t>
            </a:r>
            <a:r>
              <a:rPr lang="en-US" sz="1800" dirty="0" err="1"/>
              <a:t>sobredosis</a:t>
            </a:r>
            <a:r>
              <a:rPr lang="en-US" sz="1800" dirty="0"/>
              <a:t> (Narcan and </a:t>
            </a:r>
            <a:r>
              <a:rPr lang="es-ES" sz="1800" dirty="0"/>
              <a:t>tiras reactivas de fentanilo</a:t>
            </a:r>
            <a:r>
              <a:rPr lang="en-US" sz="18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0" y="4707527"/>
            <a:ext cx="3278777" cy="21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67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D5DCBD-6283-0C11-5D0B-980EADB42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695325"/>
            <a:ext cx="584835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76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 txBox="1">
            <a:spLocks/>
          </p:cNvSpPr>
          <p:nvPr/>
        </p:nvSpPr>
        <p:spPr>
          <a:xfrm>
            <a:off x="525462" y="654464"/>
            <a:ext cx="11150600" cy="9203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600"/>
              </a:spcAft>
              <a:defRPr/>
            </a:pPr>
            <a:r>
              <a:rPr lang="en-US" dirty="0"/>
              <a:t>La </a:t>
            </a:r>
            <a:r>
              <a:rPr lang="en-US" dirty="0" err="1"/>
              <a:t>terapia</a:t>
            </a:r>
            <a:r>
              <a:rPr lang="en-US" dirty="0"/>
              <a:t> hormonal y PrEP
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11F5643-E433-48A5-A6EA-BA9398B50F15}"/>
              </a:ext>
            </a:extLst>
          </p:cNvPr>
          <p:cNvSpPr txBox="1">
            <a:spLocks/>
          </p:cNvSpPr>
          <p:nvPr/>
        </p:nvSpPr>
        <p:spPr>
          <a:xfrm>
            <a:off x="515938" y="1485899"/>
            <a:ext cx="10850562" cy="37973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Están completamente compatibles, así que se pueden tomar juntos.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¡Olé!</a:t>
            </a:r>
            <a:endParaRPr lang="en-US" dirty="0"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61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39DE6-5DF3-521A-31D4-023AA4640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F422CD-42EA-D92E-C3BB-59BC88D6B4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Doxy-PEP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629BC3-159E-3CC0-9AD7-6B6074D09C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42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6DFD5-C921-7E88-2237-6656B15D9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77" y="10466"/>
            <a:ext cx="11169446" cy="63061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0FFA1E-B93C-D539-2BE9-961266BBC8A9}"/>
              </a:ext>
            </a:extLst>
          </p:cNvPr>
          <p:cNvSpPr txBox="1"/>
          <p:nvPr/>
        </p:nvSpPr>
        <p:spPr>
          <a:xfrm>
            <a:off x="2554903" y="6433304"/>
            <a:ext cx="708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 </a:t>
            </a:r>
            <a:r>
              <a:rPr lang="en-US" dirty="0" err="1"/>
              <a:t>bajar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PDF, </a:t>
            </a:r>
            <a:r>
              <a:rPr lang="en-US" dirty="0" err="1"/>
              <a:t>visite</a:t>
            </a:r>
            <a:r>
              <a:rPr lang="en-US" dirty="0"/>
              <a:t>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gettingtozerosf.org/getting-to-zero-resources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43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D3A4D4-B4E5-99DC-CA94-63C72335E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66700"/>
            <a:ext cx="9677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98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B73F-1868-F3FB-0C06-CBF00141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4" y="365125"/>
            <a:ext cx="10515600" cy="1325563"/>
          </a:xfrm>
        </p:spPr>
        <p:txBody>
          <a:bodyPr/>
          <a:lstStyle/>
          <a:p>
            <a:r>
              <a:rPr lang="es-US" noProof="0" dirty="0"/>
              <a:t>¿Quién puede usar </a:t>
            </a:r>
            <a:r>
              <a:rPr lang="es-US" noProof="0" dirty="0" err="1"/>
              <a:t>doxy</a:t>
            </a:r>
            <a:r>
              <a:rPr lang="es-US" noProof="0" dirty="0"/>
              <a:t>-PEP?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941EB-12C5-4239-A73E-107E0CAB3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4" y="1825625"/>
            <a:ext cx="5791198" cy="4351338"/>
          </a:xfrm>
        </p:spPr>
        <p:txBody>
          <a:bodyPr>
            <a:normAutofit/>
          </a:bodyPr>
          <a:lstStyle/>
          <a:p>
            <a:r>
              <a:rPr lang="es-US" noProof="0" dirty="0"/>
              <a:t>¡Depende de qué </a:t>
            </a:r>
            <a:r>
              <a:rPr lang="es-US" noProof="0" dirty="0">
                <a:hlinkClick r:id="rId2"/>
              </a:rPr>
              <a:t>lineamientos</a:t>
            </a:r>
            <a:r>
              <a:rPr lang="es-US" noProof="0" dirty="0"/>
              <a:t> siga!</a:t>
            </a:r>
          </a:p>
          <a:p>
            <a:pPr lvl="1"/>
            <a:r>
              <a:rPr lang="es-US" noProof="0" dirty="0">
                <a:hlinkClick r:id="rId3"/>
              </a:rPr>
              <a:t>CDC</a:t>
            </a:r>
            <a:endParaRPr lang="es-US" noProof="0" dirty="0"/>
          </a:p>
          <a:p>
            <a:pPr lvl="1"/>
            <a:r>
              <a:rPr lang="es-US" noProof="0" dirty="0">
                <a:hlinkClick r:id="rId4"/>
              </a:rPr>
              <a:t>California DPH</a:t>
            </a:r>
            <a:endParaRPr lang="es-US" noProof="0" dirty="0"/>
          </a:p>
          <a:p>
            <a:pPr lvl="1"/>
            <a:r>
              <a:rPr lang="es-US" noProof="0" dirty="0">
                <a:hlinkClick r:id="rId5"/>
              </a:rPr>
              <a:t>SFDPH</a:t>
            </a:r>
            <a:r>
              <a:rPr lang="es-US" noProof="0" dirty="0"/>
              <a:t> (también a la derecha)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AAB637-2C01-82E4-7313-67D3AEED9E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172199" y="1918592"/>
            <a:ext cx="5737735" cy="3351243"/>
          </a:xfrm>
          <a:ln>
            <a:solidFill>
              <a:schemeClr val="bg1">
                <a:lumMod val="85000"/>
              </a:schemeClr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934798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D5CBE-A5A2-EE48-6DC0-363602DD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 dirty="0" err="1"/>
              <a:t>Guión</a:t>
            </a:r>
            <a:r>
              <a:rPr lang="es-US" noProof="0" dirty="0"/>
              <a:t> de evaluación de elegibilidad al paciente</a:t>
            </a:r>
            <a:r>
              <a:rPr lang="es-US" dirty="0"/>
              <a:t> para </a:t>
            </a:r>
            <a:r>
              <a:rPr lang="es-US" dirty="0" err="1"/>
              <a:t>doxy</a:t>
            </a:r>
            <a:r>
              <a:rPr lang="es-US" dirty="0"/>
              <a:t>-PEP</a:t>
            </a:r>
            <a:endParaRPr lang="es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E2D3C-84D2-0A1B-24B0-AF4A7992C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S" sz="2400" u="none" strike="noStrike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¿En el año pasado, Ud. tuvo dos parejas o más que fueran hombres o trans?</a:t>
            </a:r>
          </a:p>
          <a:p>
            <a:pPr lvl="1"/>
            <a:r>
              <a:rPr lang="es-US" sz="1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caso afirmativo, es elegible</a:t>
            </a:r>
          </a:p>
          <a:p>
            <a:pPr lvl="1"/>
            <a:r>
              <a:rPr lang="es-US" sz="1800" u="none" strike="noStrike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caso negativo, siga con otra pregunta más:</a:t>
            </a:r>
          </a:p>
          <a:p>
            <a:r>
              <a:rPr lang="es-US" sz="2400" u="none" strike="noStrike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¿En el año pasado, a Ud. se le diagnosticó una infección de transmisión sexual? ¿Y tuvo por lo menos una pareja que fuera hombre o trans?</a:t>
            </a:r>
          </a:p>
          <a:p>
            <a:pPr lvl="1"/>
            <a:r>
              <a:rPr lang="es-US" sz="1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caso afirmativo, es elegible</a:t>
            </a:r>
          </a:p>
          <a:p>
            <a:pPr lvl="1"/>
            <a:r>
              <a:rPr lang="es-US" sz="1800" u="none" strike="noStrike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US" sz="1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caso negativo, no es elegible</a:t>
            </a:r>
            <a:endParaRPr lang="es-US" sz="1800" u="none" strike="noStrike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818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8560-C700-3522-F504-B8866491F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paciente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dudas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estado</a:t>
            </a:r>
            <a:r>
              <a:rPr lang="en-US" dirty="0"/>
              <a:t> </a:t>
            </a:r>
            <a:r>
              <a:rPr lang="en-US" dirty="0" err="1"/>
              <a:t>migratorio</a:t>
            </a:r>
            <a:r>
              <a:rPr lang="en-US" dirty="0"/>
              <a:t> (</a:t>
            </a:r>
            <a:r>
              <a:rPr lang="en-US" dirty="0" err="1"/>
              <a:t>en</a:t>
            </a:r>
            <a:r>
              <a:rPr lang="en-US" dirty="0"/>
              <a:t> 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7D071-0773-79EE-3BE3-F83903B4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Explicar</a:t>
            </a:r>
            <a:r>
              <a:rPr lang="en-US" dirty="0"/>
              <a:t> que usar Medi-Cal </a:t>
            </a:r>
            <a:r>
              <a:rPr lang="en-US" dirty="0" err="1"/>
              <a:t>estando</a:t>
            </a:r>
            <a:r>
              <a:rPr lang="en-US" dirty="0"/>
              <a:t> </a:t>
            </a:r>
            <a:r>
              <a:rPr lang="en-US" dirty="0" err="1"/>
              <a:t>indocumentado</a:t>
            </a:r>
            <a:r>
              <a:rPr lang="en-US" dirty="0"/>
              <a:t> no </a:t>
            </a:r>
            <a:r>
              <a:rPr lang="en-US" dirty="0" err="1"/>
              <a:t>perjudica</a:t>
            </a:r>
            <a:r>
              <a:rPr lang="en-US" dirty="0"/>
              <a:t> a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alturas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estado</a:t>
            </a:r>
            <a:r>
              <a:rPr lang="en-US" dirty="0"/>
              <a:t> </a:t>
            </a:r>
            <a:r>
              <a:rPr lang="en-US" dirty="0" err="1"/>
              <a:t>migratorio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las </a:t>
            </a:r>
            <a:r>
              <a:rPr lang="en-US" dirty="0" err="1"/>
              <a:t>oportunidades</a:t>
            </a:r>
            <a:r>
              <a:rPr lang="en-US" dirty="0"/>
              <a:t> para </a:t>
            </a:r>
            <a:r>
              <a:rPr lang="en-US" dirty="0" err="1"/>
              <a:t>solicitar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green card.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preparado</a:t>
            </a:r>
            <a:r>
              <a:rPr lang="en-US" dirty="0"/>
              <a:t> para </a:t>
            </a:r>
            <a:r>
              <a:rPr lang="en-US" dirty="0" err="1"/>
              <a:t>explicar</a:t>
            </a:r>
            <a:r>
              <a:rPr lang="en-US" dirty="0"/>
              <a:t> 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institución</a:t>
            </a:r>
            <a:r>
              <a:rPr lang="en-US" dirty="0"/>
              <a:t> protege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acceso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inmigrantes</a:t>
            </a:r>
            <a:r>
              <a:rPr lang="en-US" dirty="0"/>
              <a:t> a la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.</a:t>
            </a:r>
          </a:p>
          <a:p>
            <a:r>
              <a:rPr lang="en-US" dirty="0"/>
              <a:t>También </a:t>
            </a:r>
            <a:r>
              <a:rPr lang="en-US" dirty="0" err="1"/>
              <a:t>respetar</a:t>
            </a:r>
            <a:r>
              <a:rPr lang="en-US" dirty="0"/>
              <a:t> las </a:t>
            </a:r>
            <a:r>
              <a:rPr lang="en-US" dirty="0" err="1"/>
              <a:t>necesidades</a:t>
            </a:r>
            <a:r>
              <a:rPr lang="en-US" dirty="0"/>
              <a:t> y </a:t>
            </a:r>
            <a:r>
              <a:rPr lang="en-US" dirty="0" err="1"/>
              <a:t>preferencias</a:t>
            </a:r>
            <a:r>
              <a:rPr lang="en-US" dirty="0"/>
              <a:t> del </a:t>
            </a:r>
            <a:r>
              <a:rPr lang="en-US" dirty="0" err="1"/>
              <a:t>paciente</a:t>
            </a:r>
            <a:r>
              <a:rPr lang="en-US" dirty="0"/>
              <a:t>, y no </a:t>
            </a:r>
            <a:r>
              <a:rPr lang="en-US" dirty="0" err="1"/>
              <a:t>solicitar</a:t>
            </a:r>
            <a:r>
              <a:rPr lang="en-US" dirty="0"/>
              <a:t> Medi-Cal </a:t>
            </a:r>
            <a:r>
              <a:rPr lang="en-US" dirty="0" err="1"/>
              <a:t>si</a:t>
            </a:r>
            <a:r>
              <a:rPr lang="en-US" dirty="0"/>
              <a:t> no </a:t>
            </a:r>
            <a:r>
              <a:rPr lang="en-US" dirty="0" err="1"/>
              <a:t>quiere</a:t>
            </a:r>
            <a:r>
              <a:rPr lang="en-US" dirty="0"/>
              <a:t>. Es </a:t>
            </a:r>
            <a:r>
              <a:rPr lang="en-US" dirty="0" err="1"/>
              <a:t>entendible</a:t>
            </a:r>
            <a:r>
              <a:rPr lang="en-US" dirty="0"/>
              <a:t> que uno se </a:t>
            </a:r>
            <a:r>
              <a:rPr lang="en-US" dirty="0" err="1"/>
              <a:t>preocupe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futuros</a:t>
            </a:r>
            <a:r>
              <a:rPr lang="en-US" dirty="0"/>
              <a:t> </a:t>
            </a:r>
            <a:r>
              <a:rPr lang="en-US" dirty="0" err="1"/>
              <a:t>cambios</a:t>
            </a:r>
            <a:r>
              <a:rPr lang="en-US" dirty="0"/>
              <a:t> </a:t>
            </a:r>
            <a:r>
              <a:rPr lang="en-US" dirty="0" err="1"/>
              <a:t>posibles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ley </a:t>
            </a:r>
            <a:r>
              <a:rPr lang="en-US" dirty="0" err="1"/>
              <a:t>migratoria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EE.UU.</a:t>
            </a:r>
          </a:p>
          <a:p>
            <a:r>
              <a:rPr lang="en-US" dirty="0"/>
              <a:t>Si uno </a:t>
            </a:r>
            <a:r>
              <a:rPr lang="en-US" dirty="0" err="1"/>
              <a:t>sigue</a:t>
            </a:r>
            <a:r>
              <a:rPr lang="en-US" dirty="0"/>
              <a:t> sin Medi-Cal, 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cubrir</a:t>
            </a:r>
            <a:r>
              <a:rPr lang="en-US" dirty="0"/>
              <a:t> </a:t>
            </a:r>
            <a:r>
              <a:rPr lang="en-US" dirty="0" err="1"/>
              <a:t>costos</a:t>
            </a:r>
            <a:r>
              <a:rPr lang="en-US" dirty="0"/>
              <a:t> de PrEP con </a:t>
            </a:r>
            <a:r>
              <a:rPr lang="en-US" dirty="0" err="1"/>
              <a:t>programas</a:t>
            </a:r>
            <a:r>
              <a:rPr lang="en-US" dirty="0"/>
              <a:t> de </a:t>
            </a:r>
            <a:r>
              <a:rPr lang="en-US" dirty="0" err="1"/>
              <a:t>asistencia</a:t>
            </a:r>
            <a:r>
              <a:rPr lang="en-US" dirty="0"/>
              <a:t> de las </a:t>
            </a:r>
            <a:r>
              <a:rPr lang="en-US" dirty="0" err="1"/>
              <a:t>farmacéuticas</a:t>
            </a:r>
            <a:r>
              <a:rPr lang="en-US" dirty="0"/>
              <a:t>, o con PrEP-AP </a:t>
            </a:r>
            <a:r>
              <a:rPr lang="en-US" dirty="0" err="1"/>
              <a:t>en</a:t>
            </a:r>
            <a:r>
              <a:rPr lang="en-US" dirty="0"/>
              <a:t> CA</a:t>
            </a:r>
          </a:p>
        </p:txBody>
      </p:sp>
    </p:spTree>
    <p:extLst>
      <p:ext uri="{BB962C8B-B14F-4D97-AF65-F5344CB8AC3E}">
        <p14:creationId xmlns:p14="http://schemas.microsoft.com/office/powerpoint/2010/main" val="3530465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4059-2160-0640-990E-C6A6EDBD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Preparación</a:t>
            </a:r>
            <a:r>
              <a:rPr lang="en-US" dirty="0"/>
              <a:t> para </a:t>
            </a:r>
            <a:r>
              <a:rPr lang="en-US" dirty="0" err="1"/>
              <a:t>ir</a:t>
            </a:r>
            <a:r>
              <a:rPr lang="en-US" dirty="0"/>
              <a:t> a la </a:t>
            </a:r>
            <a:r>
              <a:rPr lang="en-US" dirty="0" err="1"/>
              <a:t>farmacia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8235F-589A-EE79-C728-F1904F96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866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Calibri"/>
                <a:cs typeface="Calibri"/>
              </a:rPr>
              <a:t>Muchas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farmacias</a:t>
            </a:r>
            <a:r>
              <a:rPr lang="en-US" dirty="0">
                <a:ea typeface="Calibri"/>
                <a:cs typeface="Calibri"/>
              </a:rPr>
              <a:t> no </a:t>
            </a:r>
            <a:r>
              <a:rPr lang="en-US" dirty="0" err="1">
                <a:ea typeface="Calibri"/>
                <a:cs typeface="Calibri"/>
              </a:rPr>
              <a:t>tienen</a:t>
            </a:r>
            <a:r>
              <a:rPr lang="en-US" dirty="0">
                <a:ea typeface="Calibri"/>
                <a:cs typeface="Calibri"/>
              </a:rPr>
              <a:t> personal </a:t>
            </a:r>
            <a:r>
              <a:rPr lang="en-US" dirty="0" err="1">
                <a:ea typeface="Calibri"/>
                <a:cs typeface="Calibri"/>
              </a:rPr>
              <a:t>hispanohablante</a:t>
            </a:r>
            <a:r>
              <a:rPr lang="en-US" dirty="0">
                <a:ea typeface="Calibri"/>
                <a:cs typeface="Calibri"/>
              </a:rPr>
              <a:t>, es </a:t>
            </a:r>
            <a:r>
              <a:rPr lang="en-US" dirty="0" err="1">
                <a:ea typeface="Calibri"/>
                <a:cs typeface="Calibri"/>
              </a:rPr>
              <a:t>importante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estar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preparado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caso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esta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ocasión</a:t>
            </a:r>
            <a:r>
              <a:rPr lang="en-US" dirty="0">
                <a:ea typeface="Calibri"/>
                <a:cs typeface="Calibri"/>
              </a:rPr>
              <a:t>. </a:t>
            </a:r>
          </a:p>
          <a:p>
            <a:r>
              <a:rPr lang="en-US" dirty="0" err="1">
                <a:ea typeface="Calibri"/>
                <a:cs typeface="Calibri"/>
              </a:rPr>
              <a:t>Llegando</a:t>
            </a:r>
            <a:r>
              <a:rPr lang="en-US" dirty="0">
                <a:ea typeface="Calibri"/>
                <a:cs typeface="Calibri"/>
              </a:rPr>
              <a:t> a la </a:t>
            </a:r>
            <a:r>
              <a:rPr lang="en-US" dirty="0" err="1">
                <a:ea typeface="Calibri"/>
                <a:cs typeface="Calibri"/>
              </a:rPr>
              <a:t>farmacia</a:t>
            </a:r>
            <a:r>
              <a:rPr lang="en-US" dirty="0">
                <a:ea typeface="Calibri"/>
                <a:cs typeface="Calibri"/>
              </a:rPr>
              <a:t> van a </a:t>
            </a:r>
            <a:r>
              <a:rPr lang="en-US" dirty="0" err="1">
                <a:ea typeface="Calibri"/>
                <a:cs typeface="Calibri"/>
              </a:rPr>
              <a:t>pedir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identificación</a:t>
            </a:r>
            <a:r>
              <a:rPr lang="en-US" dirty="0">
                <a:ea typeface="Calibri"/>
                <a:cs typeface="Calibri"/>
              </a:rPr>
              <a:t> o </a:t>
            </a:r>
            <a:r>
              <a:rPr lang="en-US" dirty="0" err="1">
                <a:ea typeface="Calibri"/>
                <a:cs typeface="Calibri"/>
              </a:rPr>
              <a:t>su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nombre</a:t>
            </a:r>
            <a:r>
              <a:rPr lang="en-US" dirty="0">
                <a:ea typeface="Calibri"/>
                <a:cs typeface="Calibri"/>
              </a:rPr>
              <a:t>. </a:t>
            </a:r>
          </a:p>
          <a:p>
            <a:r>
              <a:rPr lang="en-US" dirty="0" err="1">
                <a:ea typeface="Calibri"/>
                <a:cs typeface="Calibri"/>
              </a:rPr>
              <a:t>Asegúrese</a:t>
            </a:r>
            <a:r>
              <a:rPr lang="en-US" dirty="0">
                <a:ea typeface="Calibri"/>
                <a:cs typeface="Calibri"/>
              </a:rPr>
              <a:t> de que </a:t>
            </a:r>
            <a:r>
              <a:rPr lang="en-US" dirty="0" err="1">
                <a:ea typeface="Calibri"/>
                <a:cs typeface="Calibri"/>
              </a:rPr>
              <a:t>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nombre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receta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esté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acuerdo</a:t>
            </a:r>
            <a:r>
              <a:rPr lang="en-US" dirty="0">
                <a:ea typeface="Calibri"/>
                <a:cs typeface="Calibri"/>
              </a:rPr>
              <a:t> con la </a:t>
            </a:r>
            <a:r>
              <a:rPr lang="en-US" dirty="0" err="1">
                <a:ea typeface="Calibri"/>
                <a:cs typeface="Calibri"/>
              </a:rPr>
              <a:t>identificación</a:t>
            </a:r>
            <a:r>
              <a:rPr lang="en-US" dirty="0">
                <a:ea typeface="Calibri"/>
                <a:cs typeface="Calibri"/>
              </a:rPr>
              <a:t> que </a:t>
            </a:r>
            <a:r>
              <a:rPr lang="en-US" dirty="0" err="1">
                <a:ea typeface="Calibri"/>
                <a:cs typeface="Calibri"/>
              </a:rPr>
              <a:t>presente</a:t>
            </a:r>
            <a:r>
              <a:rPr lang="en-US" dirty="0">
                <a:ea typeface="Calibri"/>
                <a:cs typeface="Calibri"/>
              </a:rPr>
              <a:t>. Si no, </a:t>
            </a:r>
            <a:r>
              <a:rPr lang="en-US" dirty="0" err="1">
                <a:ea typeface="Calibri"/>
                <a:cs typeface="Calibri"/>
              </a:rPr>
              <a:t>puede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traer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una</a:t>
            </a:r>
            <a:r>
              <a:rPr lang="en-US" dirty="0">
                <a:ea typeface="Calibri"/>
                <a:cs typeface="Calibri"/>
              </a:rPr>
              <a:t> nota del doctor con </a:t>
            </a:r>
            <a:r>
              <a:rPr lang="en-US" dirty="0" err="1">
                <a:ea typeface="Calibri"/>
                <a:cs typeface="Calibri"/>
              </a:rPr>
              <a:t>su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nombre</a:t>
            </a:r>
            <a:r>
              <a:rPr lang="en-US" dirty="0">
                <a:ea typeface="Calibri"/>
                <a:cs typeface="Calibri"/>
              </a:rPr>
              <a:t> y </a:t>
            </a:r>
            <a:r>
              <a:rPr lang="en-US" dirty="0" err="1">
                <a:ea typeface="Calibri"/>
                <a:cs typeface="Calibri"/>
              </a:rPr>
              <a:t>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nombre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su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medicamento</a:t>
            </a:r>
            <a:r>
              <a:rPr lang="en-US" dirty="0">
                <a:ea typeface="Calibri"/>
                <a:cs typeface="Calibri"/>
              </a:rPr>
              <a:t>.  </a:t>
            </a:r>
          </a:p>
          <a:p>
            <a:r>
              <a:rPr lang="en-US" dirty="0">
                <a:ea typeface="Calibri"/>
                <a:cs typeface="Calibri"/>
              </a:rPr>
              <a:t>Si </a:t>
            </a:r>
            <a:r>
              <a:rPr lang="en-US" dirty="0" err="1">
                <a:ea typeface="Calibri"/>
                <a:cs typeface="Calibri"/>
              </a:rPr>
              <a:t>está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utilizando</a:t>
            </a:r>
            <a:r>
              <a:rPr lang="en-US" dirty="0">
                <a:ea typeface="Calibri"/>
                <a:cs typeface="Calibri"/>
              </a:rPr>
              <a:t> un </a:t>
            </a:r>
            <a:r>
              <a:rPr lang="en-US" dirty="0" err="1">
                <a:ea typeface="Calibri"/>
                <a:cs typeface="Calibri"/>
              </a:rPr>
              <a:t>programa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asistencia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como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el</a:t>
            </a:r>
            <a:r>
              <a:rPr lang="en-US" dirty="0">
                <a:ea typeface="Calibri"/>
                <a:cs typeface="Calibri"/>
              </a:rPr>
              <a:t> Gilead Advancing Access, hay que </a:t>
            </a:r>
            <a:r>
              <a:rPr lang="en-US" dirty="0" err="1">
                <a:ea typeface="Calibri"/>
                <a:cs typeface="Calibri"/>
              </a:rPr>
              <a:t>presentar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los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datos</a:t>
            </a:r>
            <a:r>
              <a:rPr lang="en-US" dirty="0">
                <a:ea typeface="Calibri"/>
                <a:cs typeface="Calibri"/>
              </a:rPr>
              <a:t> de la </a:t>
            </a:r>
            <a:r>
              <a:rPr lang="en-US" dirty="0" err="1">
                <a:ea typeface="Calibri"/>
                <a:cs typeface="Calibri"/>
              </a:rPr>
              <a:t>cobertura</a:t>
            </a:r>
            <a:r>
              <a:rPr lang="en-US" dirty="0">
                <a:ea typeface="Calibri"/>
                <a:cs typeface="Calibri"/>
              </a:rPr>
              <a:t> primero. La </a:t>
            </a:r>
            <a:r>
              <a:rPr lang="en-US" dirty="0" err="1">
                <a:ea typeface="Calibri"/>
                <a:cs typeface="Calibri"/>
              </a:rPr>
              <a:t>farmacia</a:t>
            </a:r>
            <a:r>
              <a:rPr lang="en-US" dirty="0">
                <a:ea typeface="Calibri"/>
                <a:cs typeface="Calibri"/>
              </a:rPr>
              <a:t> no </a:t>
            </a:r>
            <a:r>
              <a:rPr lang="en-US" dirty="0" err="1">
                <a:ea typeface="Calibri"/>
                <a:cs typeface="Calibri"/>
              </a:rPr>
              <a:t>va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llenar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receta</a:t>
            </a:r>
            <a:r>
              <a:rPr lang="en-US" dirty="0">
                <a:ea typeface="Calibri"/>
                <a:cs typeface="Calibri"/>
              </a:rPr>
              <a:t> hasta que </a:t>
            </a:r>
            <a:r>
              <a:rPr lang="en-US" dirty="0" err="1">
                <a:ea typeface="Calibri"/>
                <a:cs typeface="Calibri"/>
              </a:rPr>
              <a:t>tengan</a:t>
            </a:r>
            <a:r>
              <a:rPr lang="en-US" dirty="0">
                <a:ea typeface="Calibri"/>
                <a:cs typeface="Calibri"/>
              </a:rPr>
              <a:t> la </a:t>
            </a:r>
            <a:r>
              <a:rPr lang="en-US" dirty="0" err="1">
                <a:ea typeface="Calibri"/>
                <a:cs typeface="Calibri"/>
              </a:rPr>
              <a:t>manera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pagarlo</a:t>
            </a:r>
            <a:r>
              <a:rPr lang="en-US" dirty="0">
                <a:ea typeface="Calibri"/>
                <a:cs typeface="Calibri"/>
              </a:rPr>
              <a:t>. 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1408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0BCE-8849-A1E4-EE8D-E38358B82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noProof="0" dirty="0"/>
              <a:t>Un glosario </a:t>
            </a:r>
            <a:r>
              <a:rPr lang="es-US" i="1" noProof="0" dirty="0"/>
              <a:t>PrEP</a:t>
            </a:r>
            <a:endParaRPr lang="es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9AF42-6694-151B-6D06-1EB26601B1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3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0" y="0"/>
            <a:ext cx="1135873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D3602D"/>
                </a:solidFill>
                <a:latin typeface="+mn-lt"/>
              </a:rPr>
              <a:t>SF City Clinic </a:t>
            </a:r>
            <a:r>
              <a:rPr lang="en-US" sz="4000" b="1" dirty="0" err="1">
                <a:solidFill>
                  <a:srgbClr val="D3602D"/>
                </a:solidFill>
                <a:latin typeface="+mn-lt"/>
              </a:rPr>
              <a:t>tiene</a:t>
            </a:r>
            <a:r>
              <a:rPr lang="en-US" sz="4000" b="1" dirty="0">
                <a:solidFill>
                  <a:srgbClr val="D3602D"/>
                </a:solidFill>
                <a:latin typeface="+mn-lt"/>
              </a:rPr>
              <a:t> un </a:t>
            </a:r>
            <a:r>
              <a:rPr lang="en-US" sz="4000" b="1" dirty="0" err="1">
                <a:solidFill>
                  <a:srgbClr val="D3602D"/>
                </a:solidFill>
                <a:latin typeface="+mn-lt"/>
              </a:rPr>
              <a:t>rol</a:t>
            </a:r>
            <a:r>
              <a:rPr lang="en-US" sz="4000" b="1" dirty="0">
                <a:solidFill>
                  <a:srgbClr val="D3602D"/>
                </a:solidFill>
                <a:latin typeface="+mn-lt"/>
              </a:rPr>
              <a:t> clave </a:t>
            </a:r>
            <a:r>
              <a:rPr lang="en-US" sz="4000" b="1" dirty="0" err="1">
                <a:solidFill>
                  <a:srgbClr val="D3602D"/>
                </a:solidFill>
                <a:latin typeface="+mn-lt"/>
              </a:rPr>
              <a:t>en</a:t>
            </a:r>
            <a:r>
              <a:rPr lang="en-US" sz="4000" b="1" dirty="0">
                <a:solidFill>
                  <a:srgbClr val="D3602D"/>
                </a:solidFill>
                <a:latin typeface="+mn-lt"/>
              </a:rPr>
              <a:t> la </a:t>
            </a:r>
            <a:r>
              <a:rPr lang="en-US" sz="4000" b="1" dirty="0" err="1">
                <a:solidFill>
                  <a:srgbClr val="D3602D"/>
                </a:solidFill>
                <a:latin typeface="+mn-lt"/>
              </a:rPr>
              <a:t>salud</a:t>
            </a:r>
            <a:r>
              <a:rPr lang="en-US" sz="4000" b="1" dirty="0">
                <a:solidFill>
                  <a:srgbClr val="D3602D"/>
                </a:solidFill>
                <a:latin typeface="+mn-lt"/>
              </a:rPr>
              <a:t> sexual del </a:t>
            </a:r>
            <a:r>
              <a:rPr lang="en-US" sz="4000" b="1" dirty="0" err="1">
                <a:solidFill>
                  <a:srgbClr val="D3602D"/>
                </a:solidFill>
                <a:latin typeface="+mn-lt"/>
              </a:rPr>
              <a:t>área</a:t>
            </a:r>
            <a:r>
              <a:rPr lang="en-US" sz="4000" b="1" dirty="0">
                <a:solidFill>
                  <a:srgbClr val="D3602D"/>
                </a:solidFill>
                <a:latin typeface="+mn-lt"/>
              </a:rPr>
              <a:t> de la Bahía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37" y="1688707"/>
            <a:ext cx="11598326" cy="4345378"/>
          </a:xfrm>
        </p:spPr>
        <p:txBody>
          <a:bodyPr>
            <a:noAutofit/>
          </a:bodyPr>
          <a:lstStyle/>
          <a:p>
            <a:r>
              <a:rPr lang="en-US" sz="2600" dirty="0" err="1"/>
              <a:t>Diagnosticamos</a:t>
            </a:r>
            <a:r>
              <a:rPr lang="en-US" sz="2600" dirty="0"/>
              <a:t> del VIH a </a:t>
            </a:r>
            <a:r>
              <a:rPr lang="en-US" sz="2600" dirty="0" err="1"/>
              <a:t>aprox</a:t>
            </a:r>
            <a:r>
              <a:rPr lang="en-US" sz="2600" dirty="0"/>
              <a:t>. 40 personas al </a:t>
            </a:r>
            <a:r>
              <a:rPr lang="en-US" sz="2600" dirty="0" err="1"/>
              <a:t>año</a:t>
            </a:r>
            <a:endParaRPr lang="en-US" sz="2600" dirty="0"/>
          </a:p>
          <a:p>
            <a:r>
              <a:rPr lang="en-US" sz="2600" dirty="0"/>
              <a:t>Re/</a:t>
            </a:r>
            <a:r>
              <a:rPr lang="en-US" sz="2600" dirty="0" err="1"/>
              <a:t>iniciamos</a:t>
            </a:r>
            <a:r>
              <a:rPr lang="en-US" sz="2600" dirty="0"/>
              <a:t> de forma </a:t>
            </a:r>
            <a:r>
              <a:rPr lang="en-US" sz="2600" dirty="0" err="1"/>
              <a:t>rápida</a:t>
            </a:r>
            <a:r>
              <a:rPr lang="en-US" sz="2600" dirty="0"/>
              <a:t> a &gt;100 </a:t>
            </a:r>
            <a:r>
              <a:rPr lang="en-US" sz="2600" dirty="0" err="1"/>
              <a:t>pacientes</a:t>
            </a:r>
            <a:r>
              <a:rPr lang="en-US" sz="2600" dirty="0"/>
              <a:t> al </a:t>
            </a:r>
            <a:r>
              <a:rPr lang="en-US" sz="2600" dirty="0" err="1"/>
              <a:t>año</a:t>
            </a:r>
            <a:r>
              <a:rPr lang="en-US" sz="2600" dirty="0"/>
              <a:t> al </a:t>
            </a:r>
            <a:r>
              <a:rPr lang="en-US" sz="2600" dirty="0" err="1"/>
              <a:t>tratamiento</a:t>
            </a:r>
            <a:r>
              <a:rPr lang="en-US" sz="2600" dirty="0"/>
              <a:t> </a:t>
            </a:r>
            <a:r>
              <a:rPr lang="en-US" sz="2600" dirty="0" err="1"/>
              <a:t>antirretroviral</a:t>
            </a:r>
            <a:endParaRPr lang="en-US" sz="2600" dirty="0"/>
          </a:p>
          <a:p>
            <a:r>
              <a:rPr lang="en-US" sz="2600" dirty="0" err="1"/>
              <a:t>Iniciamos</a:t>
            </a:r>
            <a:r>
              <a:rPr lang="en-US" sz="2600" dirty="0"/>
              <a:t> a 200-225 personas a PrEP </a:t>
            </a:r>
            <a:r>
              <a:rPr lang="en-US" sz="2600" dirty="0" err="1"/>
              <a:t>por</a:t>
            </a:r>
            <a:r>
              <a:rPr lang="en-US" sz="2600" dirty="0"/>
              <a:t> </a:t>
            </a:r>
            <a:r>
              <a:rPr lang="en-US" sz="2600" dirty="0" err="1"/>
              <a:t>trimestre</a:t>
            </a:r>
            <a:r>
              <a:rPr lang="en-US" sz="2600" dirty="0"/>
              <a:t>; &gt;5000 </a:t>
            </a:r>
            <a:r>
              <a:rPr lang="en-US" sz="2600" dirty="0" err="1"/>
              <a:t>desde</a:t>
            </a:r>
            <a:r>
              <a:rPr lang="en-US" sz="2600" dirty="0"/>
              <a:t> 2013 (55% sin </a:t>
            </a:r>
            <a:r>
              <a:rPr lang="en-US" sz="2600" dirty="0" err="1"/>
              <a:t>seguro</a:t>
            </a:r>
            <a:r>
              <a:rPr lang="en-US" sz="2600" dirty="0"/>
              <a:t> o con Medi-Cal); </a:t>
            </a:r>
            <a:r>
              <a:rPr lang="en-US" sz="2600" dirty="0" err="1"/>
              <a:t>aprox</a:t>
            </a:r>
            <a:r>
              <a:rPr lang="en-US" sz="2600" dirty="0"/>
              <a:t>. 900 </a:t>
            </a:r>
            <a:r>
              <a:rPr lang="en-US" sz="2600" dirty="0" err="1"/>
              <a:t>en</a:t>
            </a:r>
            <a:r>
              <a:rPr lang="en-US" sz="2600" dirty="0"/>
              <a:t> PrEP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cualquier</a:t>
            </a:r>
            <a:r>
              <a:rPr lang="en-US" sz="2600" dirty="0"/>
              <a:t> </a:t>
            </a:r>
            <a:r>
              <a:rPr lang="en-US" sz="2600" dirty="0" err="1"/>
              <a:t>momento</a:t>
            </a:r>
            <a:r>
              <a:rPr lang="en-US" sz="2600" dirty="0"/>
              <a:t> dado</a:t>
            </a:r>
          </a:p>
          <a:p>
            <a:r>
              <a:rPr lang="en-US" sz="2600" dirty="0" err="1"/>
              <a:t>Hemos</a:t>
            </a:r>
            <a:r>
              <a:rPr lang="en-US" sz="2600" dirty="0"/>
              <a:t> </a:t>
            </a:r>
            <a:r>
              <a:rPr lang="en-US" sz="2600" dirty="0" err="1"/>
              <a:t>iniciado</a:t>
            </a:r>
            <a:r>
              <a:rPr lang="en-US" sz="2600" dirty="0"/>
              <a:t> </a:t>
            </a:r>
            <a:r>
              <a:rPr lang="en-US" sz="2600" dirty="0" err="1"/>
              <a:t>el</a:t>
            </a:r>
            <a:r>
              <a:rPr lang="en-US" sz="2600" dirty="0"/>
              <a:t> doxy-PEP a &gt;1800 personas </a:t>
            </a:r>
            <a:r>
              <a:rPr lang="en-US" sz="2600" dirty="0" err="1"/>
              <a:t>desde</a:t>
            </a:r>
            <a:r>
              <a:rPr lang="en-US" sz="2600" dirty="0"/>
              <a:t> que lo </a:t>
            </a:r>
            <a:r>
              <a:rPr lang="en-US" sz="2600" dirty="0" err="1"/>
              <a:t>comenzamos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noviembre</a:t>
            </a:r>
            <a:r>
              <a:rPr lang="en-US" sz="2600" dirty="0"/>
              <a:t> de 2022</a:t>
            </a:r>
          </a:p>
          <a:p>
            <a:r>
              <a:rPr lang="en-US" sz="2600" dirty="0"/>
              <a:t>Durante </a:t>
            </a:r>
            <a:r>
              <a:rPr lang="en-US" sz="2600" dirty="0" err="1"/>
              <a:t>el</a:t>
            </a:r>
            <a:r>
              <a:rPr lang="en-US" sz="2600" dirty="0"/>
              <a:t> </a:t>
            </a:r>
            <a:r>
              <a:rPr lang="en-US" sz="2600" dirty="0" err="1"/>
              <a:t>brote</a:t>
            </a:r>
            <a:r>
              <a:rPr lang="en-US" sz="2600" dirty="0"/>
              <a:t> mpox </a:t>
            </a:r>
            <a:r>
              <a:rPr lang="en-US" sz="2600" dirty="0" err="1"/>
              <a:t>en</a:t>
            </a:r>
            <a:r>
              <a:rPr lang="en-US" sz="2600" dirty="0"/>
              <a:t> 2022:		</a:t>
            </a:r>
          </a:p>
          <a:p>
            <a:pPr lvl="1"/>
            <a:r>
              <a:rPr lang="en-US" sz="2200" dirty="0" err="1"/>
              <a:t>Diagnosticamos</a:t>
            </a:r>
            <a:r>
              <a:rPr lang="en-US" sz="2200" dirty="0"/>
              <a:t> </a:t>
            </a:r>
            <a:r>
              <a:rPr lang="en-US" sz="2200" dirty="0" err="1"/>
              <a:t>el</a:t>
            </a:r>
            <a:r>
              <a:rPr lang="en-US" sz="2200" dirty="0"/>
              <a:t> 14% de </a:t>
            </a:r>
            <a:r>
              <a:rPr lang="en-US" sz="2200" dirty="0" err="1"/>
              <a:t>casos</a:t>
            </a:r>
            <a:endParaRPr lang="en-US" sz="2200" dirty="0"/>
          </a:p>
          <a:p>
            <a:pPr lvl="1"/>
            <a:r>
              <a:rPr lang="en-US" sz="2200" dirty="0" err="1"/>
              <a:t>Fuimos</a:t>
            </a:r>
            <a:r>
              <a:rPr lang="en-US" sz="2200" dirty="0"/>
              <a:t> la </a:t>
            </a:r>
            <a:r>
              <a:rPr lang="en-US" sz="2200" dirty="0" err="1"/>
              <a:t>clínica</a:t>
            </a:r>
            <a:r>
              <a:rPr lang="en-US" sz="2200" dirty="0"/>
              <a:t> principal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recetar</a:t>
            </a:r>
            <a:r>
              <a:rPr lang="en-US" sz="2200" dirty="0"/>
              <a:t> </a:t>
            </a:r>
            <a:r>
              <a:rPr lang="en-US" sz="2200" dirty="0" err="1"/>
              <a:t>el</a:t>
            </a:r>
            <a:r>
              <a:rPr lang="en-US" sz="2200" dirty="0"/>
              <a:t> tecovirimat (a 185 </a:t>
            </a:r>
            <a:r>
              <a:rPr lang="en-US" sz="2200" dirty="0" err="1"/>
              <a:t>pacientes</a:t>
            </a:r>
            <a:r>
              <a:rPr lang="en-US" sz="2200" dirty="0"/>
              <a:t>)</a:t>
            </a:r>
          </a:p>
          <a:p>
            <a:pPr lvl="1"/>
            <a:r>
              <a:rPr lang="en-US" sz="2200" dirty="0" err="1"/>
              <a:t>Brindamos</a:t>
            </a:r>
            <a:r>
              <a:rPr lang="en-US" sz="2200" dirty="0"/>
              <a:t> un </a:t>
            </a:r>
            <a:r>
              <a:rPr lang="en-US" sz="2200" dirty="0" err="1"/>
              <a:t>acceso</a:t>
            </a:r>
            <a:r>
              <a:rPr lang="en-US" sz="2200" dirty="0"/>
              <a:t> </a:t>
            </a:r>
            <a:r>
              <a:rPr lang="en-US" sz="2200" dirty="0" err="1"/>
              <a:t>equitativo</a:t>
            </a:r>
            <a:r>
              <a:rPr lang="en-US" sz="2200" dirty="0"/>
              <a:t> (</a:t>
            </a:r>
            <a:r>
              <a:rPr lang="en-US" sz="2200" dirty="0" err="1"/>
              <a:t>el</a:t>
            </a:r>
            <a:r>
              <a:rPr lang="en-US" sz="2200" dirty="0"/>
              <a:t> 38% de </a:t>
            </a:r>
            <a:r>
              <a:rPr lang="en-US" sz="2200" dirty="0" err="1"/>
              <a:t>nuestros</a:t>
            </a:r>
            <a:r>
              <a:rPr lang="en-US" sz="2200" dirty="0"/>
              <a:t> </a:t>
            </a:r>
            <a:r>
              <a:rPr lang="en-US" sz="2200" dirty="0" err="1"/>
              <a:t>pacientes</a:t>
            </a:r>
            <a:r>
              <a:rPr lang="en-US" sz="2200" dirty="0"/>
              <a:t> </a:t>
            </a:r>
            <a:r>
              <a:rPr lang="en-US" sz="2200" dirty="0" err="1"/>
              <a:t>vacunados</a:t>
            </a:r>
            <a:r>
              <a:rPr lang="en-US" sz="2200" dirty="0"/>
              <a:t> </a:t>
            </a:r>
            <a:r>
              <a:rPr lang="en-US" sz="2200" dirty="0" err="1"/>
              <a:t>fue</a:t>
            </a:r>
            <a:r>
              <a:rPr lang="en-US" sz="2200" dirty="0"/>
              <a:t> </a:t>
            </a:r>
            <a:r>
              <a:rPr lang="en-US" sz="2200" dirty="0" err="1"/>
              <a:t>afroamericano</a:t>
            </a:r>
            <a:r>
              <a:rPr lang="en-US" sz="2200" dirty="0"/>
              <a:t> o </a:t>
            </a:r>
            <a:r>
              <a:rPr lang="en-US" sz="2200" dirty="0" err="1"/>
              <a:t>latino</a:t>
            </a:r>
            <a:r>
              <a:rPr lang="en-US" sz="2200" dirty="0"/>
              <a:t>;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toda</a:t>
            </a:r>
            <a:r>
              <a:rPr lang="en-US" sz="2200" dirty="0"/>
              <a:t> la ciudad </a:t>
            </a:r>
            <a:r>
              <a:rPr lang="en-US" sz="2200" dirty="0" err="1"/>
              <a:t>el</a:t>
            </a:r>
            <a:r>
              <a:rPr lang="en-US" sz="2200" dirty="0"/>
              <a:t> 24%)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9078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4357-2FFA-C94F-1940-E7607E26E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8558"/>
            <a:ext cx="10515600" cy="1325563"/>
          </a:xfrm>
        </p:spPr>
        <p:txBody>
          <a:bodyPr/>
          <a:lstStyle/>
          <a:p>
            <a:r>
              <a:rPr lang="es-US" noProof="0" dirty="0"/>
              <a:t>¿Cómo escuchamos decir PrEP y PEP en español en San Francisco?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88A80-E13C-1EC8-8217-7936712C1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75840"/>
            <a:ext cx="5157787" cy="823912"/>
          </a:xfrm>
        </p:spPr>
        <p:txBody>
          <a:bodyPr/>
          <a:lstStyle/>
          <a:p>
            <a:r>
              <a:rPr lang="es-US" noProof="0" dirty="0"/>
              <a:t>Normalmente SÍ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84CE61-DB0A-6DB8-73B5-29835BD47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9751"/>
            <a:ext cx="5745496" cy="464970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U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El artículo de “PrEP” y “PEP”: el</a:t>
            </a:r>
            <a:r>
              <a:rPr lang="es-US" sz="2000" kern="100" noProof="0" dirty="0"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es-U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la, o sin artículo</a:t>
            </a:r>
          </a:p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US" sz="2000" kern="100" noProof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Prounciaciones</a:t>
            </a:r>
            <a:r>
              <a:rPr lang="es-U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comunes de “PrEP” y “PEP”: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s-U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Pre / Pe (“el PrEP” puede sonar parecido al “</a:t>
            </a:r>
            <a:r>
              <a:rPr lang="es-US" sz="2000" kern="100" noProof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epré</a:t>
            </a:r>
            <a:r>
              <a:rPr lang="es-U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”)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s-US" sz="2000" kern="100" noProof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Prep</a:t>
            </a:r>
            <a:r>
              <a:rPr lang="es-U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/ Pep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s-US" sz="2000" kern="100" noProof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Prec</a:t>
            </a:r>
            <a:r>
              <a:rPr lang="es-U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/ </a:t>
            </a:r>
            <a:r>
              <a:rPr lang="es-US" sz="2000" kern="100" noProof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Pec</a:t>
            </a:r>
            <a:endParaRPr lang="es-US" sz="2000" kern="100" noProof="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U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“La pastilla”</a:t>
            </a:r>
          </a:p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U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 pastilla de PrEP</a:t>
            </a:r>
          </a:p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U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PrEP como pastilla, PrEP en pastilla, PrEP en forma de pastilla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EA6F39-A112-534E-4B2B-FDD632E97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97838" y="1999751"/>
            <a:ext cx="5183188" cy="464970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U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“La inyección”</a:t>
            </a:r>
          </a:p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U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PrEP como inyección, PrEP inyectable</a:t>
            </a:r>
            <a:r>
              <a:rPr lang="es-US" sz="2000" kern="100" noProof="0" dirty="0"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U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PrEP en forma de inyección</a:t>
            </a:r>
          </a:p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U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es-US" sz="2000" kern="100" noProof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Trubada</a:t>
            </a:r>
            <a:endParaRPr lang="es-US" sz="2000" kern="100" noProof="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U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El </a:t>
            </a:r>
            <a:r>
              <a:rPr lang="es-US" sz="2000" kern="100" noProof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Descovi</a:t>
            </a:r>
            <a:r>
              <a:rPr lang="es-U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es-US" sz="2000" kern="100" noProof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discove</a:t>
            </a:r>
            <a:r>
              <a:rPr lang="es-U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es-US" sz="2000" kern="100" noProof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discóver</a:t>
            </a:r>
            <a:r>
              <a:rPr lang="es-U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es-US" sz="2000" kern="100" noProof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déscover</a:t>
            </a:r>
            <a:endParaRPr lang="es-US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U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El </a:t>
            </a:r>
            <a:r>
              <a:rPr lang="es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s-US" sz="2000" kern="100" noProof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itarv</a:t>
            </a:r>
            <a:r>
              <a:rPr lang="es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endParaRPr lang="es-US" sz="2000" kern="100" noProof="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648EAC-267E-CE63-B5DE-4892E59A31AD}"/>
              </a:ext>
            </a:extLst>
          </p:cNvPr>
          <p:cNvSpPr txBox="1"/>
          <p:nvPr/>
        </p:nvSpPr>
        <p:spPr>
          <a:xfrm rot="21007019">
            <a:off x="8900159" y="5667634"/>
            <a:ext cx="395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términos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escuchado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CEF784A0-2139-BF56-4F02-847F719B7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1625" y="5977922"/>
            <a:ext cx="722598" cy="731520"/>
          </a:xfrm>
          <a:prstGeom prst="rect">
            <a:avLst/>
          </a:prstGeom>
        </p:spPr>
      </p:pic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608B64BD-C530-50AC-B534-554C96758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6326" y="5977922"/>
            <a:ext cx="72259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52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AEAB8-EBAA-D9B9-C198-3E8EC8AAE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B8A3-567D-D9E0-5ED9-1BBF3A14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7629"/>
            <a:ext cx="10515600" cy="1325563"/>
          </a:xfrm>
        </p:spPr>
        <p:txBody>
          <a:bodyPr/>
          <a:lstStyle/>
          <a:p>
            <a:r>
              <a:rPr lang="es-US" noProof="0" dirty="0"/>
              <a:t>¿Cómo escuchamos decir PrEP y PEP en español en San Francisco?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687BF-B9C4-EB1E-BB6A-A7579AB4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4911"/>
            <a:ext cx="8681201" cy="823912"/>
          </a:xfrm>
        </p:spPr>
        <p:txBody>
          <a:bodyPr/>
          <a:lstStyle/>
          <a:p>
            <a:r>
              <a:rPr lang="es-US" noProof="0" dirty="0"/>
              <a:t>Normalmente NO, pero para que se reconozcan: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85609-63F2-6AE8-38B7-48044AEF0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08822"/>
            <a:ext cx="8857665" cy="464970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US" sz="2200" kern="100" noProof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PrPE</a:t>
            </a:r>
            <a:r>
              <a:rPr lang="es-US" sz="22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/ PPE</a:t>
            </a:r>
          </a:p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US" sz="22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PrEP inyectado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US" sz="22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Píldora (“la píldora” suele significar la píldora anticonceptiva)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US" sz="22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PrEP oral, PrEP por vía oral (se suele escuchar muy formal)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US" sz="2200" kern="100" noProof="0" dirty="0">
                <a:ea typeface="Aptos" panose="020B0004020202020204" pitchFamily="34" charset="0"/>
                <a:cs typeface="Times New Roman" panose="02020603050405020304" pitchFamily="18" charset="0"/>
              </a:rPr>
              <a:t>El comprimido, la tableta (otras formas de decir “pastilla”)</a:t>
            </a:r>
            <a:endParaRPr lang="es-US" sz="2200" kern="100" noProof="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F71028-37A5-2D33-8E83-6F8A49906176}"/>
              </a:ext>
            </a:extLst>
          </p:cNvPr>
          <p:cNvSpPr txBox="1"/>
          <p:nvPr/>
        </p:nvSpPr>
        <p:spPr>
          <a:xfrm rot="21007019">
            <a:off x="8900159" y="5667634"/>
            <a:ext cx="395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términos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escuchado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05ADB21B-38FC-C833-9883-A930DA81C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1625" y="5977922"/>
            <a:ext cx="722598" cy="731520"/>
          </a:xfrm>
          <a:prstGeom prst="rect">
            <a:avLst/>
          </a:prstGeom>
        </p:spPr>
      </p:pic>
      <p:pic>
        <p:nvPicPr>
          <p:cNvPr id="7" name="Graphic 6" descr="Question Mark with solid fill">
            <a:extLst>
              <a:ext uri="{FF2B5EF4-FFF2-40B4-BE49-F238E27FC236}">
                <a16:creationId xmlns:a16="http://schemas.microsoft.com/office/drawing/2014/main" id="{F496D5EC-FC1D-4830-204E-49D6CBFEF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6326" y="5977922"/>
            <a:ext cx="72259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8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F1CA7-4CD3-3556-D6C1-AAE2B55F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 dirty="0"/>
              <a:t>Cómo escuchamos decir el PrEP 2-1-1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A3F95-3595-0097-7278-FC178B8A4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noProof="0" dirty="0"/>
              <a:t>Los pacientes a veces dicen: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AB703-E42A-8B73-E15C-0EACA33176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US" noProof="0" dirty="0"/>
              <a:t>El 3-2-1</a:t>
            </a:r>
          </a:p>
          <a:p>
            <a:r>
              <a:rPr lang="es-US" noProof="0" dirty="0"/>
              <a:t>El 1-2-3</a:t>
            </a:r>
          </a:p>
          <a:p>
            <a:r>
              <a:rPr lang="es-US" noProof="0" dirty="0"/>
              <a:t>El 2-1-2</a:t>
            </a:r>
          </a:p>
          <a:p>
            <a:r>
              <a:rPr lang="es-US" noProof="0" dirty="0"/>
              <a:t>El 2-1</a:t>
            </a:r>
          </a:p>
          <a:p>
            <a:pPr marL="0" indent="0">
              <a:buNone/>
            </a:pPr>
            <a:endParaRPr lang="es-US" noProof="0" dirty="0"/>
          </a:p>
          <a:p>
            <a:pPr marL="0" indent="0">
              <a:buNone/>
            </a:pPr>
            <a:r>
              <a:rPr lang="es-US" noProof="0" dirty="0"/>
              <a:t>…y así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6C46E-3AFA-6A12-2010-D4A23898D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94680" y="1681163"/>
            <a:ext cx="5183188" cy="823912"/>
          </a:xfrm>
        </p:spPr>
        <p:txBody>
          <a:bodyPr/>
          <a:lstStyle/>
          <a:p>
            <a:r>
              <a:rPr lang="es-US" noProof="0" dirty="0"/>
              <a:t>Como asesor, hay que decir: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6A964-1879-673D-67A2-6B12BE180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94680" y="2505075"/>
            <a:ext cx="5183188" cy="3684588"/>
          </a:xfrm>
        </p:spPr>
        <p:txBody>
          <a:bodyPr>
            <a:normAutofit fontScale="92500" lnSpcReduction="10000"/>
          </a:bodyPr>
          <a:lstStyle/>
          <a:p>
            <a:r>
              <a:rPr lang="es-US" noProof="0" dirty="0"/>
              <a:t>El dos uno </a:t>
            </a:r>
            <a:r>
              <a:rPr lang="es-US" noProof="0" dirty="0" err="1"/>
              <a:t>uno</a:t>
            </a:r>
            <a:endParaRPr lang="es-US" noProof="0" dirty="0"/>
          </a:p>
          <a:p>
            <a:endParaRPr lang="es-US" noProof="0" dirty="0"/>
          </a:p>
          <a:p>
            <a:pPr marL="0" indent="0">
              <a:buNone/>
            </a:pPr>
            <a:r>
              <a:rPr lang="es-US" noProof="0" dirty="0"/>
              <a:t>Porque se comunica la serie correcta:</a:t>
            </a:r>
          </a:p>
          <a:p>
            <a:r>
              <a:rPr lang="es-US" b="1" noProof="0" dirty="0"/>
              <a:t>2</a:t>
            </a:r>
            <a:r>
              <a:rPr lang="es-US" noProof="0" dirty="0"/>
              <a:t> pastillas en una sola dosis, de 2 a 24 horas antes de las relaciones</a:t>
            </a:r>
          </a:p>
          <a:p>
            <a:r>
              <a:rPr lang="es-US" b="1" noProof="0" dirty="0"/>
              <a:t>1</a:t>
            </a:r>
            <a:r>
              <a:rPr lang="es-US" noProof="0" dirty="0"/>
              <a:t> pastilla 24 horas después de la primera dosis de 2 pastillas</a:t>
            </a:r>
          </a:p>
          <a:p>
            <a:r>
              <a:rPr lang="es-US" b="1" noProof="0" dirty="0"/>
              <a:t>1</a:t>
            </a:r>
            <a:r>
              <a:rPr lang="es-US" noProof="0" dirty="0"/>
              <a:t> pastilla 24 horas después de la </a:t>
            </a:r>
            <a:r>
              <a:rPr lang="es-US" noProof="0" dirty="0" err="1"/>
              <a:t>segun</a:t>
            </a:r>
            <a:r>
              <a:rPr lang="es-US" dirty="0"/>
              <a:t>d</a:t>
            </a:r>
            <a:r>
              <a:rPr lang="es-US" noProof="0" dirty="0"/>
              <a:t>a dosis de 1 pastilla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0425AD-4DF1-A9DA-F774-C9EDD97C9A65}"/>
              </a:ext>
            </a:extLst>
          </p:cNvPr>
          <p:cNvSpPr txBox="1"/>
          <p:nvPr/>
        </p:nvSpPr>
        <p:spPr>
          <a:xfrm rot="21007019">
            <a:off x="8900159" y="5667634"/>
            <a:ext cx="395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términos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escuchado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D883741E-2AD6-6647-9249-1165F6824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1625" y="5977922"/>
            <a:ext cx="722598" cy="731520"/>
          </a:xfrm>
          <a:prstGeom prst="rect">
            <a:avLst/>
          </a:prstGeom>
        </p:spPr>
      </p:pic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DF5A021D-C284-ACCD-3F14-5C332964D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6326" y="5977922"/>
            <a:ext cx="72259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45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911C9-5F34-277E-7570-893091F9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 dirty="0"/>
              <a:t>Otros términos comunes en el asesoramiento sobre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F808F-604F-8A77-8167-AD2916F96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42950" marR="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US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El </a:t>
            </a:r>
            <a:r>
              <a:rPr lang="es-US" kern="100" noProof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Jelti</a:t>
            </a:r>
            <a:r>
              <a:rPr lang="es-US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(El </a:t>
            </a:r>
            <a:r>
              <a:rPr lang="es-US" kern="100" noProof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Healthy</a:t>
            </a:r>
            <a:r>
              <a:rPr lang="es-US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 = </a:t>
            </a:r>
            <a:r>
              <a:rPr lang="es-US" kern="100" noProof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Healthy</a:t>
            </a:r>
            <a:r>
              <a:rPr lang="es-US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San Francisco, pero con frecuencia se confunde con SF Health Plan así que hay que confirmar de cuál se trata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US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Estar en PrEP = to be </a:t>
            </a:r>
            <a:r>
              <a:rPr lang="es-US" kern="100" noProof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on</a:t>
            </a:r>
            <a:r>
              <a:rPr lang="es-US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PrEP (también se puede decir “tomar PrEP” </a:t>
            </a:r>
            <a:r>
              <a:rPr lang="es-US" kern="100" noProof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or</a:t>
            </a:r>
            <a:r>
              <a:rPr lang="es-US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“usar PrEP”)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US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El </a:t>
            </a:r>
            <a:r>
              <a:rPr lang="es-US" kern="100" noProof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doxi</a:t>
            </a:r>
            <a:r>
              <a:rPr lang="es-US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= </a:t>
            </a:r>
            <a:r>
              <a:rPr lang="es-US" kern="100" noProof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doxy</a:t>
            </a:r>
            <a:r>
              <a:rPr lang="es-US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-PEP </a:t>
            </a:r>
            <a:r>
              <a:rPr lang="es-US" kern="100" noProof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or</a:t>
            </a:r>
            <a:r>
              <a:rPr lang="es-US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US" kern="100" noProof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doxycycline</a:t>
            </a:r>
            <a:endParaRPr lang="es-US" kern="100" noProof="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US" kern="100" noProof="0" dirty="0">
                <a:ea typeface="Aptos" panose="020B0004020202020204" pitchFamily="34" charset="0"/>
                <a:cs typeface="Times New Roman" panose="02020603050405020304" pitchFamily="18" charset="0"/>
              </a:rPr>
              <a:t>Sinónimos: seguro, seguranza, aseguranza, cobertura</a:t>
            </a:r>
          </a:p>
          <a:p>
            <a:pPr marL="742950" marR="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US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Cómo hablar sobre las sustancias de relleno corporales:</a:t>
            </a:r>
          </a:p>
          <a:p>
            <a:pPr marL="1371600" lvl="2" indent="-457200">
              <a:lnSpc>
                <a:spcPct val="107000"/>
              </a:lnSpc>
              <a:buFont typeface="+mj-lt"/>
              <a:buAutoNum type="arabicPeriod"/>
            </a:pPr>
            <a:r>
              <a:rPr lang="es-US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Para </a:t>
            </a:r>
            <a:r>
              <a:rPr lang="es-US" kern="100" noProof="0" dirty="0">
                <a:ea typeface="Aptos" panose="020B0004020202020204" pitchFamily="34" charset="0"/>
                <a:cs typeface="Times New Roman" panose="02020603050405020304" pitchFamily="18" charset="0"/>
              </a:rPr>
              <a:t>asegurarnos de que la inyección de PrEP le va a servir, ¿le puedo hacer una pregunta personal?</a:t>
            </a:r>
          </a:p>
          <a:p>
            <a:pPr marL="1371600" lvl="2" indent="-457200">
              <a:lnSpc>
                <a:spcPct val="107000"/>
              </a:lnSpc>
              <a:buFont typeface="+mj-lt"/>
              <a:buAutoNum type="arabicPeriod"/>
            </a:pPr>
            <a:r>
              <a:rPr lang="es-US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 X área del cuerpo, ¿en algún momento se le inyectaron aceites, silicona, u otras sustancias de relleno?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428E2-0F7A-45AE-2C96-C143C47F15B8}"/>
              </a:ext>
            </a:extLst>
          </p:cNvPr>
          <p:cNvSpPr txBox="1"/>
          <p:nvPr/>
        </p:nvSpPr>
        <p:spPr>
          <a:xfrm rot="21007019">
            <a:off x="8900159" y="5667634"/>
            <a:ext cx="395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términos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escuchado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6D1740B6-3A74-49E8-FFA2-969C15310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1625" y="5977922"/>
            <a:ext cx="722598" cy="731520"/>
          </a:xfrm>
          <a:prstGeom prst="rect">
            <a:avLst/>
          </a:prstGeom>
        </p:spPr>
      </p:pic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86312FFE-5FE3-CFEF-9ABE-876C4A16C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6326" y="5977922"/>
            <a:ext cx="72259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00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8A36E-7BEE-7E59-53C2-5EBCB0D52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10230-D041-14E6-3E7E-BC51DE14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 dirty="0"/>
              <a:t>Un </a:t>
            </a:r>
            <a:r>
              <a:rPr lang="es-US" noProof="0" dirty="0" err="1"/>
              <a:t>tip</a:t>
            </a:r>
            <a:r>
              <a:rPr lang="es-US" noProof="0" dirty="0"/>
              <a:t> final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0A9C6-C01B-D691-E2BC-AFA2087E5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marR="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US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Si no sabe cómo decir un término relacionado con la salud sexual en español consulte fuentes de información de los países de los que provienen las formas del español habladas en </a:t>
            </a:r>
            <a:r>
              <a:rPr lang="es-US" kern="100" noProof="0" dirty="0"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s-US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 comunidad (o si no hay, de México)</a:t>
            </a:r>
          </a:p>
          <a:p>
            <a:pPr marL="742950" marR="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US" kern="100" noProof="0" dirty="0">
                <a:ea typeface="Aptos" panose="020B0004020202020204" pitchFamily="34" charset="0"/>
                <a:cs typeface="Times New Roman" panose="02020603050405020304" pitchFamily="18" charset="0"/>
              </a:rPr>
              <a:t>Ejemplos:</a:t>
            </a:r>
          </a:p>
          <a:p>
            <a:pPr marL="742950" marR="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s-US" kern="100" noProof="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a PrEP no previene otras infecciones de transmisión sexual, por lo que se recomienda combinarla con el uso del condón.">
            <a:extLst>
              <a:ext uri="{FF2B5EF4-FFF2-40B4-BE49-F238E27FC236}">
                <a16:creationId xmlns:a16="http://schemas.microsoft.com/office/drawing/2014/main" id="{DEE7AF31-58DF-49BF-6BE9-910B1636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61" y="3689161"/>
            <a:ext cx="4720670" cy="24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05A2D3-1422-7232-46A4-4C54CA7A459F}"/>
              </a:ext>
            </a:extLst>
          </p:cNvPr>
          <p:cNvSpPr txBox="1"/>
          <p:nvPr/>
        </p:nvSpPr>
        <p:spPr>
          <a:xfrm>
            <a:off x="1524000" y="6247594"/>
            <a:ext cx="42030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4"/>
              </a:rPr>
              <a:t>gob.mx/censida/articulos/campana-de-la-profilaxis-pre-exposicion-prep-para-prevenir-entrale-con-todo</a:t>
            </a:r>
            <a:endParaRPr lang="en-US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416002-3F96-9C97-EDE8-4599B3BB2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839" y="3560847"/>
            <a:ext cx="3193430" cy="26161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34F83E-9A5E-212D-E228-529C6A9D0F0E}"/>
              </a:ext>
            </a:extLst>
          </p:cNvPr>
          <p:cNvSpPr txBox="1"/>
          <p:nvPr/>
        </p:nvSpPr>
        <p:spPr>
          <a:xfrm>
            <a:off x="7748334" y="6176963"/>
            <a:ext cx="44917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>
                <a:hlinkClick r:id="rId6"/>
              </a:rPr>
              <a:t>honduras.bvsalud.org/</a:t>
            </a:r>
            <a:r>
              <a:rPr lang="es-ES" sz="1000" dirty="0" err="1">
                <a:hlinkClick r:id="rId6"/>
              </a:rPr>
              <a:t>wp-content</a:t>
            </a:r>
            <a:r>
              <a:rPr lang="es-ES" sz="1000" dirty="0">
                <a:hlinkClick r:id="rId6"/>
              </a:rPr>
              <a:t>/</a:t>
            </a:r>
            <a:r>
              <a:rPr lang="es-ES" sz="1000" dirty="0" err="1">
                <a:hlinkClick r:id="rId6"/>
              </a:rPr>
              <a:t>uploads</a:t>
            </a:r>
            <a:r>
              <a:rPr lang="es-ES" sz="1000" dirty="0">
                <a:hlinkClick r:id="rId6"/>
              </a:rPr>
              <a:t>/2024/04/LINEAMIENTOS-PARA-PROVEER-LA-PROFILAXIS-PREVIA-A-LA-EXPOSICION-AL-VIRUS-DE-LA-INMUNODEFICIENCIA-HUMANA.pdf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86032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1CEF-60A5-D870-5F2E-D549F394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92478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A4B56-0A29-3DDA-762F-588B69C8B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1D47F-5456-EA25-CEF8-F6BDBD5D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filosofía</a:t>
            </a:r>
            <a:r>
              <a:rPr lang="en-US" dirty="0"/>
              <a:t> de </a:t>
            </a:r>
            <a:r>
              <a:rPr lang="en-US" dirty="0" err="1"/>
              <a:t>este</a:t>
            </a:r>
            <a:r>
              <a:rPr lang="en-US" dirty="0"/>
              <a:t> taller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8F3AA-3574-11BD-EC55-2142D9CDB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Introducir</a:t>
            </a:r>
            <a:r>
              <a:rPr lang="en-US" dirty="0"/>
              <a:t> </a:t>
            </a:r>
            <a:r>
              <a:rPr lang="en-US" dirty="0" err="1"/>
              <a:t>términos</a:t>
            </a:r>
            <a:r>
              <a:rPr lang="en-US" dirty="0"/>
              <a:t> </a:t>
            </a:r>
            <a:r>
              <a:rPr lang="en-US" dirty="0" err="1"/>
              <a:t>comunes</a:t>
            </a:r>
            <a:r>
              <a:rPr lang="en-US" dirty="0"/>
              <a:t> para </a:t>
            </a:r>
            <a:r>
              <a:rPr lang="en-US" dirty="0" err="1"/>
              <a:t>asesorar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pacientes</a:t>
            </a:r>
            <a:r>
              <a:rPr lang="en-US" dirty="0"/>
              <a:t> de PrEP, PEP, y doxy-PEP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español</a:t>
            </a:r>
            <a:r>
              <a:rPr lang="en-US" dirty="0"/>
              <a:t>, </a:t>
            </a:r>
            <a:r>
              <a:rPr lang="en-US" dirty="0" err="1"/>
              <a:t>mediante</a:t>
            </a:r>
            <a:r>
              <a:rPr lang="en-US" dirty="0"/>
              <a:t> un </a:t>
            </a:r>
            <a:r>
              <a:rPr lang="en-US" dirty="0" err="1"/>
              <a:t>repaso</a:t>
            </a:r>
            <a:r>
              <a:rPr lang="en-US" dirty="0"/>
              <a:t> </a:t>
            </a:r>
            <a:r>
              <a:rPr lang="en-US" dirty="0" err="1"/>
              <a:t>básico</a:t>
            </a:r>
            <a:r>
              <a:rPr lang="en-US" dirty="0"/>
              <a:t> de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temas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idioma</a:t>
            </a:r>
            <a:endParaRPr lang="en-US" dirty="0"/>
          </a:p>
          <a:p>
            <a:r>
              <a:rPr lang="en-US" dirty="0"/>
              <a:t>Por </a:t>
            </a:r>
            <a:r>
              <a:rPr lang="en-US" dirty="0" err="1"/>
              <a:t>eso</a:t>
            </a:r>
            <a:r>
              <a:rPr lang="en-US" dirty="0"/>
              <a:t>, </a:t>
            </a:r>
            <a:r>
              <a:rPr lang="en-US" dirty="0" err="1"/>
              <a:t>voy</a:t>
            </a:r>
            <a:r>
              <a:rPr lang="en-US" dirty="0"/>
              <a:t> a </a:t>
            </a:r>
            <a:r>
              <a:rPr lang="en-US" dirty="0" err="1"/>
              <a:t>hablar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de lo que </a:t>
            </a:r>
            <a:r>
              <a:rPr lang="en-US" dirty="0" err="1"/>
              <a:t>normalmente</a:t>
            </a:r>
            <a:r>
              <a:rPr lang="en-US" dirty="0"/>
              <a:t> </a:t>
            </a:r>
            <a:r>
              <a:rPr lang="en-US" dirty="0" err="1"/>
              <a:t>prefiero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doy</a:t>
            </a:r>
            <a:r>
              <a:rPr lang="en-US" dirty="0"/>
              <a:t> </a:t>
            </a:r>
            <a:r>
              <a:rPr lang="en-US" dirty="0" err="1"/>
              <a:t>talleres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D891-BEE1-9B3F-3387-D0ABA864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filosofía</a:t>
            </a:r>
            <a:r>
              <a:rPr lang="en-US" dirty="0"/>
              <a:t> de </a:t>
            </a:r>
            <a:r>
              <a:rPr lang="en-US" dirty="0" err="1"/>
              <a:t>este</a:t>
            </a:r>
            <a:r>
              <a:rPr lang="en-US" dirty="0"/>
              <a:t> taller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3FA84-6F24-6A37-8A84-A3D665D0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Formular un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acogedor</a:t>
            </a:r>
            <a:r>
              <a:rPr lang="en-US" dirty="0"/>
              <a:t> a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fluidez</a:t>
            </a:r>
            <a:r>
              <a:rPr lang="en-US" dirty="0"/>
              <a:t> y </a:t>
            </a:r>
            <a:r>
              <a:rPr lang="en-US" dirty="0" err="1"/>
              <a:t>dialecto</a:t>
            </a:r>
            <a:r>
              <a:rPr lang="en-US" dirty="0"/>
              <a:t> del </a:t>
            </a:r>
            <a:r>
              <a:rPr lang="en-US" dirty="0" err="1"/>
              <a:t>español</a:t>
            </a:r>
            <a:r>
              <a:rPr lang="en-US" dirty="0"/>
              <a:t>, ¡</a:t>
            </a:r>
            <a:r>
              <a:rPr lang="en-US" dirty="0" err="1"/>
              <a:t>el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presentadores</a:t>
            </a:r>
            <a:r>
              <a:rPr lang="en-US" dirty="0"/>
              <a:t> </a:t>
            </a:r>
            <a:r>
              <a:rPr lang="en-US" dirty="0" err="1"/>
              <a:t>incluido</a:t>
            </a:r>
            <a:r>
              <a:rPr lang="en-US" dirty="0"/>
              <a:t>!</a:t>
            </a:r>
          </a:p>
          <a:p>
            <a:r>
              <a:rPr lang="en-US" dirty="0" err="1"/>
              <a:t>Descubrir</a:t>
            </a:r>
            <a:r>
              <a:rPr lang="en-US" dirty="0"/>
              <a:t> </a:t>
            </a:r>
            <a:r>
              <a:rPr lang="en-US" dirty="0" err="1"/>
              <a:t>maneras</a:t>
            </a:r>
            <a:r>
              <a:rPr lang="en-US" dirty="0"/>
              <a:t> de </a:t>
            </a:r>
            <a:r>
              <a:rPr lang="en-US" dirty="0" err="1"/>
              <a:t>apoyar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pacientes</a:t>
            </a:r>
            <a:r>
              <a:rPr lang="en-US" dirty="0"/>
              <a:t> con </a:t>
            </a:r>
            <a:r>
              <a:rPr lang="en-US" dirty="0" err="1"/>
              <a:t>dudas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estado</a:t>
            </a:r>
            <a:r>
              <a:rPr lang="en-US" dirty="0"/>
              <a:t> </a:t>
            </a:r>
            <a:r>
              <a:rPr lang="en-US" dirty="0" err="1"/>
              <a:t>migratorio</a:t>
            </a:r>
            <a:r>
              <a:rPr lang="en-US" dirty="0"/>
              <a:t>, y a </a:t>
            </a:r>
            <a:r>
              <a:rPr lang="en-US" dirty="0" err="1"/>
              <a:t>los</a:t>
            </a:r>
            <a:r>
              <a:rPr lang="en-US" dirty="0"/>
              <a:t> que se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colocado</a:t>
            </a:r>
            <a:r>
              <a:rPr lang="en-US" dirty="0"/>
              <a:t> </a:t>
            </a:r>
            <a:r>
              <a:rPr lang="en-US" dirty="0" err="1"/>
              <a:t>sustancias</a:t>
            </a:r>
            <a:r>
              <a:rPr lang="en-US" dirty="0"/>
              <a:t> de relleno y/o </a:t>
            </a:r>
            <a:r>
              <a:rPr lang="en-US" dirty="0" err="1"/>
              <a:t>implantes</a:t>
            </a:r>
            <a:endParaRPr lang="en-US" dirty="0"/>
          </a:p>
          <a:p>
            <a:r>
              <a:rPr lang="en-US" dirty="0" err="1"/>
              <a:t>Practicar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español</a:t>
            </a:r>
            <a:r>
              <a:rPr lang="en-US" dirty="0"/>
              <a:t> lo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posible</a:t>
            </a:r>
            <a:r>
              <a:rPr lang="en-US" dirty="0"/>
              <a:t> hoy…y </a:t>
            </a:r>
            <a:r>
              <a:rPr lang="en-US" dirty="0" err="1"/>
              <a:t>expresarnos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inglés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necesitamos</a:t>
            </a:r>
            <a:endParaRPr lang="en-US" dirty="0"/>
          </a:p>
          <a:p>
            <a:r>
              <a:rPr lang="en-US" dirty="0"/>
              <a:t>¡</a:t>
            </a:r>
            <a:r>
              <a:rPr lang="en-US" dirty="0" err="1"/>
              <a:t>Divertirnos</a:t>
            </a:r>
            <a:r>
              <a:rPr lang="en-US" dirty="0"/>
              <a:t>!</a:t>
            </a:r>
          </a:p>
        </p:txBody>
      </p:sp>
      <p:pic>
        <p:nvPicPr>
          <p:cNvPr id="5" name="Graphic 4" descr="Heart with solid fill">
            <a:extLst>
              <a:ext uri="{FF2B5EF4-FFF2-40B4-BE49-F238E27FC236}">
                <a16:creationId xmlns:a16="http://schemas.microsoft.com/office/drawing/2014/main" id="{8516D4B1-110C-CAD3-0CAD-B0EAE9805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3960" y="4417400"/>
            <a:ext cx="378024" cy="378024"/>
          </a:xfrm>
          <a:prstGeom prst="rect">
            <a:avLst/>
          </a:prstGeom>
        </p:spPr>
      </p:pic>
      <p:pic>
        <p:nvPicPr>
          <p:cNvPr id="1026" name="Picture 2" descr="Woman Dancing Emoji (U+1F483)">
            <a:extLst>
              <a:ext uri="{FF2B5EF4-FFF2-40B4-BE49-F238E27FC236}">
                <a16:creationId xmlns:a16="http://schemas.microsoft.com/office/drawing/2014/main" id="{CB700495-5B98-228D-CC39-0F31AF1EA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08" y="4977234"/>
            <a:ext cx="1687851" cy="168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45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F8CA5-7710-5660-9404-428BFE2AC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A031-54D5-7A37-69C8-EADD00F8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filosofía</a:t>
            </a:r>
            <a:r>
              <a:rPr lang="en-US" dirty="0"/>
              <a:t> de </a:t>
            </a:r>
            <a:r>
              <a:rPr lang="en-US" dirty="0" err="1"/>
              <a:t>este</a:t>
            </a:r>
            <a:r>
              <a:rPr lang="en-US" dirty="0"/>
              <a:t> taller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028B3-069E-6B16-C4D3-E84977E4D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Nuestras</a:t>
            </a:r>
            <a:r>
              <a:rPr lang="en-US" dirty="0"/>
              <a:t> </a:t>
            </a:r>
            <a:r>
              <a:rPr lang="en-US" dirty="0" err="1"/>
              <a:t>experiencias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SF City Clinic son </a:t>
            </a:r>
            <a:r>
              <a:rPr lang="en-US" dirty="0" err="1"/>
              <a:t>nuestras</a:t>
            </a:r>
            <a:r>
              <a:rPr lang="en-US" dirty="0"/>
              <a:t>—¡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encantaría</a:t>
            </a:r>
            <a:r>
              <a:rPr lang="en-US" dirty="0"/>
              <a:t> </a:t>
            </a:r>
            <a:r>
              <a:rPr lang="en-US" dirty="0" err="1"/>
              <a:t>escuchar</a:t>
            </a:r>
            <a:r>
              <a:rPr lang="en-US" dirty="0"/>
              <a:t> la suya!</a:t>
            </a:r>
          </a:p>
          <a:p>
            <a:r>
              <a:rPr lang="en-US" dirty="0" err="1"/>
              <a:t>Vayan</a:t>
            </a:r>
            <a:r>
              <a:rPr lang="en-US" dirty="0"/>
              <a:t> </a:t>
            </a:r>
            <a:r>
              <a:rPr lang="en-US" dirty="0" err="1"/>
              <a:t>haciendo</a:t>
            </a:r>
            <a:r>
              <a:rPr lang="en-US" dirty="0"/>
              <a:t> </a:t>
            </a:r>
            <a:r>
              <a:rPr lang="en-US" dirty="0" err="1"/>
              <a:t>preguntas</a:t>
            </a:r>
            <a:r>
              <a:rPr lang="en-US" dirty="0"/>
              <a:t> a </a:t>
            </a:r>
            <a:r>
              <a:rPr lang="en-US" dirty="0" err="1"/>
              <a:t>medida</a:t>
            </a:r>
            <a:r>
              <a:rPr lang="en-US" dirty="0"/>
              <a:t> que se le </a:t>
            </a:r>
            <a:r>
              <a:rPr lang="en-US" dirty="0" err="1"/>
              <a:t>ocurran</a:t>
            </a:r>
            <a:r>
              <a:rPr lang="en-US" dirty="0"/>
              <a:t>, o </a:t>
            </a:r>
            <a:r>
              <a:rPr lang="en-US" dirty="0" err="1"/>
              <a:t>por</a:t>
            </a:r>
            <a:r>
              <a:rPr lang="en-US" dirty="0"/>
              <a:t> chat o </a:t>
            </a:r>
            <a:r>
              <a:rPr lang="en-US" dirty="0" err="1"/>
              <a:t>levantando</a:t>
            </a:r>
            <a:r>
              <a:rPr lang="en-US" dirty="0"/>
              <a:t> la mano</a:t>
            </a:r>
          </a:p>
        </p:txBody>
      </p:sp>
    </p:spTree>
    <p:extLst>
      <p:ext uri="{BB962C8B-B14F-4D97-AF65-F5344CB8AC3E}">
        <p14:creationId xmlns:p14="http://schemas.microsoft.com/office/powerpoint/2010/main" val="1109519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7817FA-78DB-65EE-9D65-8B829E1109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 y PEP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C17574B-9681-BD7B-1362-D44EBB8F49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3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D389-24E1-570B-3C4C-D711F51CD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S" noProof="0" dirty="0"/>
              <a:t>PrEP y PEP son medicamentos que se toman de forma diferente para prevenir contraer el VIH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023A6-4AC9-669A-BEF3-51AB55213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noProof="0" dirty="0"/>
              <a:t>PrEP: “</a:t>
            </a:r>
            <a:r>
              <a:rPr lang="es-US" noProof="0" dirty="0" err="1"/>
              <a:t>pre-exposición</a:t>
            </a:r>
            <a:r>
              <a:rPr lang="es-US" noProof="0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04273-0FBB-BACE-3716-1038A7E22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248778"/>
          </a:xfrm>
        </p:spPr>
        <p:txBody>
          <a:bodyPr>
            <a:normAutofit/>
          </a:bodyPr>
          <a:lstStyle/>
          <a:p>
            <a:r>
              <a:rPr lang="es-US" noProof="0" dirty="0"/>
              <a:t>Tomar dosis requeridas ANTES de tener relaciones o compartir jeringas</a:t>
            </a:r>
          </a:p>
          <a:p>
            <a:endParaRPr lang="es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F5B89-1A24-3258-C9D7-8724E2837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US" noProof="0" dirty="0"/>
              <a:t>PEP: “</a:t>
            </a:r>
            <a:r>
              <a:rPr lang="es-US" noProof="0" dirty="0" err="1"/>
              <a:t>pos-exposición</a:t>
            </a:r>
            <a:r>
              <a:rPr lang="es-US" noProof="0" dirty="0"/>
              <a:t>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39FFF-A40A-4839-BCDB-0ADC7ED10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827295" cy="2492041"/>
          </a:xfrm>
        </p:spPr>
        <p:txBody>
          <a:bodyPr>
            <a:normAutofit/>
          </a:bodyPr>
          <a:lstStyle/>
          <a:p>
            <a:r>
              <a:rPr lang="es-US" noProof="0" dirty="0"/>
              <a:t>Tomar </a:t>
            </a:r>
            <a:r>
              <a:rPr lang="es-US" dirty="0"/>
              <a:t>dosis requeridas </a:t>
            </a:r>
            <a:r>
              <a:rPr lang="es-US" noProof="0" dirty="0"/>
              <a:t>DESPUÉS de tener relaciones o compartir jeringas</a:t>
            </a:r>
          </a:p>
          <a:p>
            <a:r>
              <a:rPr lang="es-US" noProof="0" dirty="0"/>
              <a:t>Hay que tomar la primera dosis antes de que pasen 72 horas después de la exposición</a:t>
            </a:r>
          </a:p>
          <a:p>
            <a:pPr marL="0" indent="0">
              <a:buNone/>
            </a:pPr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399126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D389-24E1-570B-3C4C-D711F51CD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 dirty="0"/>
              <a:t>Diferencias entre PrEP y PEP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023A6-4AC9-669A-BEF3-51AB55213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noProof="0" dirty="0"/>
              <a:t>PrEP: “</a:t>
            </a:r>
            <a:r>
              <a:rPr lang="es-US" noProof="0" dirty="0" err="1"/>
              <a:t>pre-exposición</a:t>
            </a:r>
            <a:r>
              <a:rPr lang="es-US" noProof="0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04273-0FBB-BACE-3716-1038A7E22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064167"/>
          </a:xfrm>
        </p:spPr>
        <p:txBody>
          <a:bodyPr>
            <a:normAutofit/>
          </a:bodyPr>
          <a:lstStyle/>
          <a:p>
            <a:r>
              <a:rPr lang="es-US" noProof="0" dirty="0"/>
              <a:t>Se puede tomar como pastilla diaria o en forma de inyección</a:t>
            </a:r>
          </a:p>
          <a:p>
            <a:pPr lvl="1"/>
            <a:r>
              <a:rPr lang="es-US" noProof="0" dirty="0"/>
              <a:t>Las personas que no tienen relaciones vaginales/con el agujero delantero también pueden usar el método 2-1-1</a:t>
            </a:r>
          </a:p>
          <a:p>
            <a:r>
              <a:rPr lang="es-US" noProof="0" dirty="0"/>
              <a:t>Más eficaz contra el VIH</a:t>
            </a:r>
          </a:p>
          <a:p>
            <a:r>
              <a:rPr lang="es-US" noProof="0" dirty="0"/>
              <a:t>Hay que planificar la forma de uso antes de ser expuesto</a:t>
            </a:r>
          </a:p>
          <a:p>
            <a:endParaRPr lang="es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F5B89-1A24-3258-C9D7-8724E2837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US" noProof="0" dirty="0"/>
              <a:t>PEP: “</a:t>
            </a:r>
            <a:r>
              <a:rPr lang="es-US" noProof="0" dirty="0" err="1"/>
              <a:t>pos-exposición</a:t>
            </a:r>
            <a:r>
              <a:rPr lang="es-US" noProof="0" dirty="0"/>
              <a:t>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39FFF-A40A-4839-BCDB-0ADC7ED10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827295" cy="4064166"/>
          </a:xfrm>
        </p:spPr>
        <p:txBody>
          <a:bodyPr>
            <a:normAutofit/>
          </a:bodyPr>
          <a:lstStyle/>
          <a:p>
            <a:r>
              <a:rPr lang="es-US" noProof="0" dirty="0"/>
              <a:t>Es una pastilla al día durante 28 días</a:t>
            </a:r>
          </a:p>
          <a:p>
            <a:pPr lvl="1"/>
            <a:r>
              <a:rPr lang="es-US" noProof="0" dirty="0"/>
              <a:t>En algunos casos, puede ser varias pastillas al día</a:t>
            </a:r>
          </a:p>
          <a:p>
            <a:r>
              <a:rPr lang="es-US" noProof="0" dirty="0"/>
              <a:t>Se puede usar sin planificar, pero es imperativo empezar el tratamiento antes de 72 horas después de ser expuesto</a:t>
            </a:r>
          </a:p>
        </p:txBody>
      </p:sp>
    </p:spTree>
    <p:extLst>
      <p:ext uri="{BB962C8B-B14F-4D97-AF65-F5344CB8AC3E}">
        <p14:creationId xmlns:p14="http://schemas.microsoft.com/office/powerpoint/2010/main" val="2109984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2027</Words>
  <Application>Microsoft Office PowerPoint</Application>
  <PresentationFormat>Widescreen</PresentationFormat>
  <Paragraphs>235</Paragraphs>
  <Slides>35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Aptos</vt:lpstr>
      <vt:lpstr>Arial</vt:lpstr>
      <vt:lpstr>Calibri</vt:lpstr>
      <vt:lpstr>Courier New</vt:lpstr>
      <vt:lpstr>MV Boli</vt:lpstr>
      <vt:lpstr>Times New Roman</vt:lpstr>
      <vt:lpstr>Wingdings</vt:lpstr>
      <vt:lpstr>Office Theme</vt:lpstr>
      <vt:lpstr>Introducción a PrEP, PEP, y doxy-PEP, y el uso del español en nuestra clínica</vt:lpstr>
      <vt:lpstr>Sobre SF City Clinic</vt:lpstr>
      <vt:lpstr>SF City Clinic tiene un rol clave en la salud sexual del área de la Bahía</vt:lpstr>
      <vt:lpstr>La filosofía de este taller</vt:lpstr>
      <vt:lpstr>La filosofía de este taller</vt:lpstr>
      <vt:lpstr>La filosofía de este taller</vt:lpstr>
      <vt:lpstr>PrEP y PEP</vt:lpstr>
      <vt:lpstr>PrEP y PEP son medicamentos que se toman de forma diferente para prevenir contraer el VIH</vt:lpstr>
      <vt:lpstr>Diferencias entre PrEP y PEP</vt:lpstr>
      <vt:lpstr>Lo que tienen en común PrEP y PEP</vt:lpstr>
      <vt:lpstr>Los nombres de los medicamentos PrEP y PEP</vt:lpstr>
      <vt:lpstr>Mantener en cuenta</vt:lpstr>
      <vt:lpstr>PowerPoint Presentation</vt:lpstr>
      <vt:lpstr>PowerPoint Presentation</vt:lpstr>
      <vt:lpstr>PowerPoint Presentation</vt:lpstr>
      <vt:lpstr>PrEP inyectable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Doxy-PEP</vt:lpstr>
      <vt:lpstr>PowerPoint Presentation</vt:lpstr>
      <vt:lpstr>PowerPoint Presentation</vt:lpstr>
      <vt:lpstr>¿Quién puede usar doxy-PEP?</vt:lpstr>
      <vt:lpstr>Guión de evaluación de elegibilidad al paciente para doxy-PEP</vt:lpstr>
      <vt:lpstr>Si el paciente tiene dudas por el estado migratorio (en CA)</vt:lpstr>
      <vt:lpstr>Preparación para ir a la farmacia</vt:lpstr>
      <vt:lpstr>Un glosario PrEP</vt:lpstr>
      <vt:lpstr>¿Cómo escuchamos decir PrEP y PEP en español en San Francisco?</vt:lpstr>
      <vt:lpstr>¿Cómo escuchamos decir PrEP y PEP en español en San Francisco?</vt:lpstr>
      <vt:lpstr>Cómo escuchamos decir el PrEP 2-1-1</vt:lpstr>
      <vt:lpstr>Otros términos comunes en el asesoramiento sobre PrEP</vt:lpstr>
      <vt:lpstr>Un tip final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2025-02-11T16:51:16Z</dcterms:created>
  <dcterms:modified xsi:type="dcterms:W3CDTF">2025-02-11T16:51:32Z</dcterms:modified>
</cp:coreProperties>
</file>