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g"/>
  <Override PartName="/ppt/media/image29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4"/>
    <p:sldMasterId id="2147483650" r:id="rId5"/>
    <p:sldMasterId id="2147483708" r:id="rId6"/>
    <p:sldMasterId id="2147483720" r:id="rId7"/>
    <p:sldMasterId id="2147483724" r:id="rId8"/>
    <p:sldMasterId id="2147483722" r:id="rId9"/>
    <p:sldMasterId id="2147483726" r:id="rId10"/>
    <p:sldMasterId id="2147483737" r:id="rId11"/>
  </p:sldMasterIdLst>
  <p:notesMasterIdLst>
    <p:notesMasterId r:id="rId33"/>
  </p:notesMasterIdLst>
  <p:handoutMasterIdLst>
    <p:handoutMasterId r:id="rId34"/>
  </p:handoutMasterIdLst>
  <p:sldIdLst>
    <p:sldId id="607" r:id="rId12"/>
    <p:sldId id="406" r:id="rId13"/>
    <p:sldId id="407" r:id="rId14"/>
    <p:sldId id="408" r:id="rId15"/>
    <p:sldId id="409" r:id="rId16"/>
    <p:sldId id="410" r:id="rId17"/>
    <p:sldId id="411" r:id="rId18"/>
    <p:sldId id="412" r:id="rId19"/>
    <p:sldId id="413" r:id="rId20"/>
    <p:sldId id="414" r:id="rId21"/>
    <p:sldId id="415" r:id="rId22"/>
    <p:sldId id="416" r:id="rId23"/>
    <p:sldId id="417" r:id="rId24"/>
    <p:sldId id="640" r:id="rId25"/>
    <p:sldId id="419" r:id="rId26"/>
    <p:sldId id="420" r:id="rId27"/>
    <p:sldId id="421" r:id="rId28"/>
    <p:sldId id="422" r:id="rId29"/>
    <p:sldId id="423" r:id="rId30"/>
    <p:sldId id="424" r:id="rId31"/>
    <p:sldId id="425" r:id="rId32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egan Dieterich" id="{EABD52DC-5480-5746-B2BF-062EA540D33A}">
          <p14:sldIdLst>
            <p14:sldId id="607"/>
          </p14:sldIdLst>
        </p14:section>
        <p14:section name="Juan Carlos" id="{01AD051F-7C20-7545-ADF6-38C358F19DDE}">
          <p14:sldIdLst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640"/>
            <p14:sldId id="419"/>
            <p14:sldId id="420"/>
            <p14:sldId id="421"/>
            <p14:sldId id="422"/>
            <p14:sldId id="423"/>
            <p14:sldId id="424"/>
            <p14:sldId id="4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31836"/>
    <a:srgbClr val="1A9AC7"/>
    <a:srgbClr val="F68525"/>
    <a:srgbClr val="1B9AC7"/>
    <a:srgbClr val="6DB33F"/>
    <a:srgbClr val="FDBC30"/>
    <a:srgbClr val="009AC7"/>
    <a:srgbClr val="F6F6F6"/>
    <a:srgbClr val="392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0C15DF-4A2C-402A-8797-3EC18BCEA278}" v="3" dt="2024-09-18T02:16:08.034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1"/>
    <p:restoredTop sz="95125"/>
  </p:normalViewPr>
  <p:slideViewPr>
    <p:cSldViewPr snapToGrid="0" snapToObjects="1">
      <p:cViewPr varScale="1">
        <p:scale>
          <a:sx n="79" d="100"/>
          <a:sy n="79" d="100"/>
        </p:scale>
        <p:origin x="691" y="77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microsoft.com/office/2016/11/relationships/changesInfo" Target="changesInfos/changesInfo1.xml"/><Relationship Id="rId21" Type="http://schemas.openxmlformats.org/officeDocument/2006/relationships/slide" Target="slides/slide10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briel, Juan Carlos (He/Him/His)" userId="ea222dad-651c-4bde-977c-781d8270e18e" providerId="ADAL" clId="{E80C15DF-4A2C-402A-8797-3EC18BCEA278}"/>
    <pc:docChg chg="undo custSel modSld">
      <pc:chgData name="Loubriel, Juan Carlos (He/Him/His)" userId="ea222dad-651c-4bde-977c-781d8270e18e" providerId="ADAL" clId="{E80C15DF-4A2C-402A-8797-3EC18BCEA278}" dt="2024-09-19T02:09:47.107" v="483" actId="20577"/>
      <pc:docMkLst>
        <pc:docMk/>
      </pc:docMkLst>
      <pc:sldChg chg="modSp mod">
        <pc:chgData name="Loubriel, Juan Carlos (He/Him/His)" userId="ea222dad-651c-4bde-977c-781d8270e18e" providerId="ADAL" clId="{E80C15DF-4A2C-402A-8797-3EC18BCEA278}" dt="2024-09-16T19:12:11.772" v="369" actId="20577"/>
        <pc:sldMkLst>
          <pc:docMk/>
          <pc:sldMk cId="1177177619" sldId="406"/>
        </pc:sldMkLst>
        <pc:spChg chg="mod">
          <ac:chgData name="Loubriel, Juan Carlos (He/Him/His)" userId="ea222dad-651c-4bde-977c-781d8270e18e" providerId="ADAL" clId="{E80C15DF-4A2C-402A-8797-3EC18BCEA278}" dt="2024-09-16T19:12:11.772" v="369" actId="20577"/>
          <ac:spMkLst>
            <pc:docMk/>
            <pc:sldMk cId="1177177619" sldId="406"/>
            <ac:spMk id="15" creationId="{ACE7603E-609E-3F0F-F13B-3A13732D7CDE}"/>
          </ac:spMkLst>
        </pc:spChg>
      </pc:sldChg>
      <pc:sldChg chg="modSp mod">
        <pc:chgData name="Loubriel, Juan Carlos (He/Him/His)" userId="ea222dad-651c-4bde-977c-781d8270e18e" providerId="ADAL" clId="{E80C15DF-4A2C-402A-8797-3EC18BCEA278}" dt="2024-09-16T19:12:40.682" v="375" actId="20577"/>
        <pc:sldMkLst>
          <pc:docMk/>
          <pc:sldMk cId="1336450290" sldId="407"/>
        </pc:sldMkLst>
        <pc:spChg chg="mod">
          <ac:chgData name="Loubriel, Juan Carlos (He/Him/His)" userId="ea222dad-651c-4bde-977c-781d8270e18e" providerId="ADAL" clId="{E80C15DF-4A2C-402A-8797-3EC18BCEA278}" dt="2024-09-16T19:12:40.682" v="375" actId="20577"/>
          <ac:spMkLst>
            <pc:docMk/>
            <pc:sldMk cId="1336450290" sldId="407"/>
            <ac:spMk id="2" creationId="{1EF3493B-9B4B-293C-CEE6-6C0DDDC4E233}"/>
          </ac:spMkLst>
        </pc:spChg>
      </pc:sldChg>
      <pc:sldChg chg="addSp modSp mod">
        <pc:chgData name="Loubriel, Juan Carlos (He/Him/His)" userId="ea222dad-651c-4bde-977c-781d8270e18e" providerId="ADAL" clId="{E80C15DF-4A2C-402A-8797-3EC18BCEA278}" dt="2024-09-16T19:13:20.754" v="377" actId="1076"/>
        <pc:sldMkLst>
          <pc:docMk/>
          <pc:sldMk cId="466820146" sldId="410"/>
        </pc:sldMkLst>
        <pc:spChg chg="add mod">
          <ac:chgData name="Loubriel, Juan Carlos (He/Him/His)" userId="ea222dad-651c-4bde-977c-781d8270e18e" providerId="ADAL" clId="{E80C15DF-4A2C-402A-8797-3EC18BCEA278}" dt="2024-09-16T19:13:20.754" v="377" actId="1076"/>
          <ac:spMkLst>
            <pc:docMk/>
            <pc:sldMk cId="466820146" sldId="410"/>
            <ac:spMk id="9" creationId="{1A0F24E4-FA01-C547-F406-DCB09A0EA74D}"/>
          </ac:spMkLst>
        </pc:spChg>
      </pc:sldChg>
      <pc:sldChg chg="addSp modSp mod">
        <pc:chgData name="Loubriel, Juan Carlos (He/Him/His)" userId="ea222dad-651c-4bde-977c-781d8270e18e" providerId="ADAL" clId="{E80C15DF-4A2C-402A-8797-3EC18BCEA278}" dt="2024-09-16T19:14:32.930" v="388" actId="1076"/>
        <pc:sldMkLst>
          <pc:docMk/>
          <pc:sldMk cId="3097003345" sldId="411"/>
        </pc:sldMkLst>
        <pc:spChg chg="add mod">
          <ac:chgData name="Loubriel, Juan Carlos (He/Him/His)" userId="ea222dad-651c-4bde-977c-781d8270e18e" providerId="ADAL" clId="{E80C15DF-4A2C-402A-8797-3EC18BCEA278}" dt="2024-09-16T19:14:20.594" v="386" actId="14100"/>
          <ac:spMkLst>
            <pc:docMk/>
            <pc:sldMk cId="3097003345" sldId="411"/>
            <ac:spMk id="3" creationId="{C3FE82E2-856E-B29B-2E14-B5495C3ABB70}"/>
          </ac:spMkLst>
        </pc:spChg>
        <pc:spChg chg="add mod">
          <ac:chgData name="Loubriel, Juan Carlos (He/Him/His)" userId="ea222dad-651c-4bde-977c-781d8270e18e" providerId="ADAL" clId="{E80C15DF-4A2C-402A-8797-3EC18BCEA278}" dt="2024-09-16T19:14:16.373" v="385" actId="1076"/>
          <ac:spMkLst>
            <pc:docMk/>
            <pc:sldMk cId="3097003345" sldId="411"/>
            <ac:spMk id="4" creationId="{593B809E-9035-0A91-25A4-3E7141B2E21A}"/>
          </ac:spMkLst>
        </pc:spChg>
        <pc:spChg chg="add mod">
          <ac:chgData name="Loubriel, Juan Carlos (He/Him/His)" userId="ea222dad-651c-4bde-977c-781d8270e18e" providerId="ADAL" clId="{E80C15DF-4A2C-402A-8797-3EC18BCEA278}" dt="2024-09-16T19:14:08.154" v="383" actId="1076"/>
          <ac:spMkLst>
            <pc:docMk/>
            <pc:sldMk cId="3097003345" sldId="411"/>
            <ac:spMk id="5" creationId="{960D6BBB-A59D-91BE-7336-FD2A0BBC2147}"/>
          </ac:spMkLst>
        </pc:spChg>
        <pc:spChg chg="add mod">
          <ac:chgData name="Loubriel, Juan Carlos (He/Him/His)" userId="ea222dad-651c-4bde-977c-781d8270e18e" providerId="ADAL" clId="{E80C15DF-4A2C-402A-8797-3EC18BCEA278}" dt="2024-09-16T19:14:32.930" v="388" actId="1076"/>
          <ac:spMkLst>
            <pc:docMk/>
            <pc:sldMk cId="3097003345" sldId="411"/>
            <ac:spMk id="6" creationId="{14CCFE5A-6C54-0891-1F0B-60B737AE8E98}"/>
          </ac:spMkLst>
        </pc:spChg>
      </pc:sldChg>
      <pc:sldChg chg="addSp modSp mod">
        <pc:chgData name="Loubriel, Juan Carlos (He/Him/His)" userId="ea222dad-651c-4bde-977c-781d8270e18e" providerId="ADAL" clId="{E80C15DF-4A2C-402A-8797-3EC18BCEA278}" dt="2024-09-19T02:09:47.107" v="483" actId="20577"/>
        <pc:sldMkLst>
          <pc:docMk/>
          <pc:sldMk cId="1502521413" sldId="607"/>
        </pc:sldMkLst>
        <pc:spChg chg="mod">
          <ac:chgData name="Loubriel, Juan Carlos (He/Him/His)" userId="ea222dad-651c-4bde-977c-781d8270e18e" providerId="ADAL" clId="{E80C15DF-4A2C-402A-8797-3EC18BCEA278}" dt="2024-09-16T19:05:58.572" v="353" actId="255"/>
          <ac:spMkLst>
            <pc:docMk/>
            <pc:sldMk cId="1502521413" sldId="607"/>
            <ac:spMk id="2" creationId="{BA758950-42F5-03C3-93A0-647E2D5D9FF9}"/>
          </ac:spMkLst>
        </pc:spChg>
        <pc:spChg chg="mod">
          <ac:chgData name="Loubriel, Juan Carlos (He/Him/His)" userId="ea222dad-651c-4bde-977c-781d8270e18e" providerId="ADAL" clId="{E80C15DF-4A2C-402A-8797-3EC18BCEA278}" dt="2024-09-19T02:08:52.616" v="470" actId="207"/>
          <ac:spMkLst>
            <pc:docMk/>
            <pc:sldMk cId="1502521413" sldId="607"/>
            <ac:spMk id="3" creationId="{A6D4949B-C224-C2A5-2F3E-7199BBC6F656}"/>
          </ac:spMkLst>
        </pc:spChg>
        <pc:spChg chg="add mod">
          <ac:chgData name="Loubriel, Juan Carlos (He/Him/His)" userId="ea222dad-651c-4bde-977c-781d8270e18e" providerId="ADAL" clId="{E80C15DF-4A2C-402A-8797-3EC18BCEA278}" dt="2024-09-18T16:58:14.565" v="469" actId="20577"/>
          <ac:spMkLst>
            <pc:docMk/>
            <pc:sldMk cId="1502521413" sldId="607"/>
            <ac:spMk id="4" creationId="{6107D965-15C4-931A-424D-7EA7E4B35D86}"/>
          </ac:spMkLst>
        </pc:spChg>
        <pc:spChg chg="add mod">
          <ac:chgData name="Loubriel, Juan Carlos (He/Him/His)" userId="ea222dad-651c-4bde-977c-781d8270e18e" providerId="ADAL" clId="{E80C15DF-4A2C-402A-8797-3EC18BCEA278}" dt="2024-09-19T02:09:29.297" v="476" actId="20577"/>
          <ac:spMkLst>
            <pc:docMk/>
            <pc:sldMk cId="1502521413" sldId="607"/>
            <ac:spMk id="5" creationId="{4F11B11E-BA26-37D3-F1DE-F37DFCDD4325}"/>
          </ac:spMkLst>
        </pc:spChg>
        <pc:spChg chg="add mod">
          <ac:chgData name="Loubriel, Juan Carlos (He/Him/His)" userId="ea222dad-651c-4bde-977c-781d8270e18e" providerId="ADAL" clId="{E80C15DF-4A2C-402A-8797-3EC18BCEA278}" dt="2024-09-19T02:09:47.107" v="483" actId="20577"/>
          <ac:spMkLst>
            <pc:docMk/>
            <pc:sldMk cId="1502521413" sldId="607"/>
            <ac:spMk id="6" creationId="{EE61E8B6-EDA7-AE62-17E6-15E931B5967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68403b06e6066f4/Desktop/Other%20Desktop%20clean%20up/IAPAC%202024/WWH%20LAI%20CAB%20PrEP%203.29.2024%20De-Identified%20Data%20Updated%20v4%206.6.2024%20ERI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68403b06e6066f4/Desktop/Other%20Desktop%20clean%20up/IAPAC%202024/WWH%20LAI%20CAB%20PrEP%203.29.2024%20De-Identified%20Data%20Updated%20v4%206.6.2024%20ERI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'[WWH LAI CAB PrEP 3.29.2024 De-Identified Data Updated v4 6.6.2024 ERIN.xlsx]Retention Graphs'!$B$32</c:f>
              <c:strCache>
                <c:ptCount val="1"/>
                <c:pt idx="0">
                  <c:v> +/- 7 Days </c:v>
                </c:pt>
              </c:strCache>
            </c:strRef>
          </c:tx>
          <c:spPr>
            <a:solidFill>
              <a:srgbClr val="1B9AC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'[WWH LAI CAB PrEP 3.29.2024 De-Identified Data Updated v4 6.6.2024 ERIN.xlsx]Retention Graphs'!$A$33:$A$37</c:f>
              <c:strCache>
                <c:ptCount val="5"/>
                <c:pt idx="0">
                  <c:v>Total</c:v>
                </c:pt>
                <c:pt idx="1">
                  <c:v>White</c:v>
                </c:pt>
                <c:pt idx="2">
                  <c:v>Black/AA</c:v>
                </c:pt>
                <c:pt idx="3">
                  <c:v>Latinx</c:v>
                </c:pt>
                <c:pt idx="4">
                  <c:v>Transgender</c:v>
                </c:pt>
              </c:strCache>
            </c:strRef>
          </c:cat>
          <c:val>
            <c:numRef>
              <c:f>'[WWH LAI CAB PrEP 3.29.2024 De-Identified Data Updated v4 6.6.2024 ERIN.xlsx]Retention Graphs'!$B$33:$B$37</c:f>
              <c:numCache>
                <c:formatCode>0%</c:formatCode>
                <c:ptCount val="5"/>
                <c:pt idx="0">
                  <c:v>0.68</c:v>
                </c:pt>
                <c:pt idx="1">
                  <c:v>0.68</c:v>
                </c:pt>
                <c:pt idx="2">
                  <c:v>0.7</c:v>
                </c:pt>
                <c:pt idx="3">
                  <c:v>0.54</c:v>
                </c:pt>
                <c:pt idx="4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F-EE47-8636-8DA00B3015E9}"/>
            </c:ext>
          </c:extLst>
        </c:ser>
        <c:ser>
          <c:idx val="1"/>
          <c:order val="1"/>
          <c:tx>
            <c:strRef>
              <c:f>'[WWH LAI CAB PrEP 3.29.2024 De-Identified Data Updated v4 6.6.2024 ERIN.xlsx]Retention Graphs'!$C$32</c:f>
              <c:strCache>
                <c:ptCount val="1"/>
                <c:pt idx="0">
                  <c:v> +/- 14 Days</c:v>
                </c:pt>
              </c:strCache>
            </c:strRef>
          </c:tx>
          <c:spPr>
            <a:solidFill>
              <a:srgbClr val="E3183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'[WWH LAI CAB PrEP 3.29.2024 De-Identified Data Updated v4 6.6.2024 ERIN.xlsx]Retention Graphs'!$A$33:$A$37</c:f>
              <c:strCache>
                <c:ptCount val="5"/>
                <c:pt idx="0">
                  <c:v>Total</c:v>
                </c:pt>
                <c:pt idx="1">
                  <c:v>White</c:v>
                </c:pt>
                <c:pt idx="2">
                  <c:v>Black/AA</c:v>
                </c:pt>
                <c:pt idx="3">
                  <c:v>Latinx</c:v>
                </c:pt>
                <c:pt idx="4">
                  <c:v>Transgender</c:v>
                </c:pt>
              </c:strCache>
            </c:strRef>
          </c:cat>
          <c:val>
            <c:numRef>
              <c:f>'[WWH LAI CAB PrEP 3.29.2024 De-Identified Data Updated v4 6.6.2024 ERIN.xlsx]Retention Graphs'!$C$33:$C$37</c:f>
              <c:numCache>
                <c:formatCode>0%</c:formatCode>
                <c:ptCount val="5"/>
                <c:pt idx="0">
                  <c:v>0.81</c:v>
                </c:pt>
                <c:pt idx="1">
                  <c:v>0.8</c:v>
                </c:pt>
                <c:pt idx="2">
                  <c:v>0.89</c:v>
                </c:pt>
                <c:pt idx="3">
                  <c:v>0.69</c:v>
                </c:pt>
                <c:pt idx="4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F-EE47-8636-8DA00B301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4425120"/>
        <c:axId val="1414425480"/>
      </c:barChart>
      <c:catAx>
        <c:axId val="141442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14425480"/>
        <c:crosses val="autoZero"/>
        <c:auto val="1"/>
        <c:lblAlgn val="ctr"/>
        <c:lblOffset val="100"/>
        <c:noMultiLvlLbl val="0"/>
      </c:catAx>
      <c:valAx>
        <c:axId val="1414425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41442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'[WWH LAI CAB PrEP 3.29.2024 De-Identified Data Updated v4 6.6.2024 ERIN.xlsx]Retention Graphs'!$L$41</c:f>
              <c:strCache>
                <c:ptCount val="1"/>
                <c:pt idx="0">
                  <c:v>White  +/- 14 Days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'[WWH LAI CAB PrEP 3.29.2024 De-Identified Data Updated v4 6.6.2024 ERIN.xlsx]Retention Graphs'!$J$42:$J$47</c:f>
              <c:strCache>
                <c:ptCount val="6"/>
                <c:pt idx="0">
                  <c:v>Injection 1</c:v>
                </c:pt>
                <c:pt idx="1">
                  <c:v>Injection 2</c:v>
                </c:pt>
                <c:pt idx="2">
                  <c:v>Injection 3</c:v>
                </c:pt>
                <c:pt idx="3">
                  <c:v>Injection 4</c:v>
                </c:pt>
                <c:pt idx="4">
                  <c:v>Injection 5</c:v>
                </c:pt>
                <c:pt idx="5">
                  <c:v>Injection 6</c:v>
                </c:pt>
              </c:strCache>
            </c:strRef>
          </c:cat>
          <c:val>
            <c:numRef>
              <c:f>'[WWH LAI CAB PrEP 3.29.2024 De-Identified Data Updated v4 6.6.2024 ERIN.xlsx]Retention Graphs'!$L$42:$L$47</c:f>
              <c:numCache>
                <c:formatCode>0%</c:formatCode>
                <c:ptCount val="6"/>
                <c:pt idx="0">
                  <c:v>1</c:v>
                </c:pt>
                <c:pt idx="1">
                  <c:v>0.9642857142857143</c:v>
                </c:pt>
                <c:pt idx="2">
                  <c:v>0.8928571428571429</c:v>
                </c:pt>
                <c:pt idx="3">
                  <c:v>0.875</c:v>
                </c:pt>
                <c:pt idx="4">
                  <c:v>0.8571428571428571</c:v>
                </c:pt>
                <c:pt idx="5">
                  <c:v>0.8035714285714286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AF-2D49-BD3F-FBAE995A3C03}"/>
            </c:ext>
          </c:extLst>
        </c:ser>
        <c:ser>
          <c:idx val="2"/>
          <c:order val="2"/>
          <c:tx>
            <c:strRef>
              <c:f>'[WWH LAI CAB PrEP 3.29.2024 De-Identified Data Updated v4 6.6.2024 ERIN.xlsx]Retention Graphs'!$M$41</c:f>
              <c:strCache>
                <c:ptCount val="1"/>
                <c:pt idx="0">
                  <c:v>White  +/- 7 Days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'[WWH LAI CAB PrEP 3.29.2024 De-Identified Data Updated v4 6.6.2024 ERIN.xlsx]Retention Graphs'!$J$42:$J$47</c:f>
              <c:strCache>
                <c:ptCount val="6"/>
                <c:pt idx="0">
                  <c:v>Injection 1</c:v>
                </c:pt>
                <c:pt idx="1">
                  <c:v>Injection 2</c:v>
                </c:pt>
                <c:pt idx="2">
                  <c:v>Injection 3</c:v>
                </c:pt>
                <c:pt idx="3">
                  <c:v>Injection 4</c:v>
                </c:pt>
                <c:pt idx="4">
                  <c:v>Injection 5</c:v>
                </c:pt>
                <c:pt idx="5">
                  <c:v>Injection 6</c:v>
                </c:pt>
              </c:strCache>
            </c:strRef>
          </c:cat>
          <c:val>
            <c:numRef>
              <c:f>'[WWH LAI CAB PrEP 3.29.2024 De-Identified Data Updated v4 6.6.2024 ERIN.xlsx]Retention Graphs'!$M$42:$M$47</c:f>
              <c:numCache>
                <c:formatCode>0%</c:formatCode>
                <c:ptCount val="6"/>
                <c:pt idx="0">
                  <c:v>1</c:v>
                </c:pt>
                <c:pt idx="1">
                  <c:v>0.875</c:v>
                </c:pt>
                <c:pt idx="2">
                  <c:v>0.6428571428571429</c:v>
                </c:pt>
                <c:pt idx="3">
                  <c:v>0.8035714285714286</c:v>
                </c:pt>
                <c:pt idx="4">
                  <c:v>0.6428571428571429</c:v>
                </c:pt>
                <c:pt idx="5">
                  <c:v>0.6785714285714286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AF-2D49-BD3F-FBAE995A3C03}"/>
            </c:ext>
          </c:extLst>
        </c:ser>
        <c:ser>
          <c:idx val="4"/>
          <c:order val="4"/>
          <c:tx>
            <c:strRef>
              <c:f>'[WWH LAI CAB PrEP 3.29.2024 De-Identified Data Updated v4 6.6.2024 ERIN.xlsx]Retention Graphs'!$O$41</c:f>
              <c:strCache>
                <c:ptCount val="1"/>
                <c:pt idx="0">
                  <c:v>Black/AA  +/- 14 Days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'[WWH LAI CAB PrEP 3.29.2024 De-Identified Data Updated v4 6.6.2024 ERIN.xlsx]Retention Graphs'!$J$42:$J$47</c:f>
              <c:strCache>
                <c:ptCount val="6"/>
                <c:pt idx="0">
                  <c:v>Injection 1</c:v>
                </c:pt>
                <c:pt idx="1">
                  <c:v>Injection 2</c:v>
                </c:pt>
                <c:pt idx="2">
                  <c:v>Injection 3</c:v>
                </c:pt>
                <c:pt idx="3">
                  <c:v>Injection 4</c:v>
                </c:pt>
                <c:pt idx="4">
                  <c:v>Injection 5</c:v>
                </c:pt>
                <c:pt idx="5">
                  <c:v>Injection 6</c:v>
                </c:pt>
              </c:strCache>
            </c:strRef>
          </c:cat>
          <c:val>
            <c:numRef>
              <c:f>'[WWH LAI CAB PrEP 3.29.2024 De-Identified Data Updated v4 6.6.2024 ERIN.xlsx]Retention Graphs'!$O$42:$O$47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0.94594594594594594</c:v>
                </c:pt>
                <c:pt idx="3">
                  <c:v>0.86486486486486491</c:v>
                </c:pt>
                <c:pt idx="4">
                  <c:v>0.94594594594594594</c:v>
                </c:pt>
                <c:pt idx="5">
                  <c:v>0.89189189189189189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BAF-2D49-BD3F-FBAE995A3C03}"/>
            </c:ext>
          </c:extLst>
        </c:ser>
        <c:ser>
          <c:idx val="5"/>
          <c:order val="5"/>
          <c:tx>
            <c:strRef>
              <c:f>'[WWH LAI CAB PrEP 3.29.2024 De-Identified Data Updated v4 6.6.2024 ERIN.xlsx]Retention Graphs'!$P$41</c:f>
              <c:strCache>
                <c:ptCount val="1"/>
                <c:pt idx="0">
                  <c:v>Black/AA   +/- 7 Days 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'[WWH LAI CAB PrEP 3.29.2024 De-Identified Data Updated v4 6.6.2024 ERIN.xlsx]Retention Graphs'!$J$42:$J$47</c:f>
              <c:strCache>
                <c:ptCount val="6"/>
                <c:pt idx="0">
                  <c:v>Injection 1</c:v>
                </c:pt>
                <c:pt idx="1">
                  <c:v>Injection 2</c:v>
                </c:pt>
                <c:pt idx="2">
                  <c:v>Injection 3</c:v>
                </c:pt>
                <c:pt idx="3">
                  <c:v>Injection 4</c:v>
                </c:pt>
                <c:pt idx="4">
                  <c:v>Injection 5</c:v>
                </c:pt>
                <c:pt idx="5">
                  <c:v>Injection 6</c:v>
                </c:pt>
              </c:strCache>
            </c:strRef>
          </c:cat>
          <c:val>
            <c:numRef>
              <c:f>'[WWH LAI CAB PrEP 3.29.2024 De-Identified Data Updated v4 6.6.2024 ERIN.xlsx]Retention Graphs'!$P$42:$P$47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0.78378378378378377</c:v>
                </c:pt>
                <c:pt idx="3">
                  <c:v>0.72972972972972971</c:v>
                </c:pt>
                <c:pt idx="4">
                  <c:v>0.83783783783783783</c:v>
                </c:pt>
                <c:pt idx="5">
                  <c:v>0.70270270270270274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BAF-2D49-BD3F-FBAE995A3C03}"/>
            </c:ext>
          </c:extLst>
        </c:ser>
        <c:ser>
          <c:idx val="7"/>
          <c:order val="7"/>
          <c:tx>
            <c:strRef>
              <c:f>'[WWH LAI CAB PrEP 3.29.2024 De-Identified Data Updated v4 6.6.2024 ERIN.xlsx]Retention Graphs'!$R$41</c:f>
              <c:strCache>
                <c:ptCount val="1"/>
                <c:pt idx="0">
                  <c:v>Latinx  +/-  +/- 14 Days </c:v>
                </c:pt>
              </c:strCache>
            </c:strRef>
          </c:tx>
          <c:spPr>
            <a:ln w="28575" cap="rnd">
              <a:solidFill>
                <a:srgbClr val="17935E"/>
              </a:solidFill>
              <a:round/>
            </a:ln>
            <a:effectLst/>
          </c:spPr>
          <c:marker>
            <c:symbol val="none"/>
          </c:marker>
          <c:cat>
            <c:strRef>
              <c:f>'[WWH LAI CAB PrEP 3.29.2024 De-Identified Data Updated v4 6.6.2024 ERIN.xlsx]Retention Graphs'!$J$42:$J$47</c:f>
              <c:strCache>
                <c:ptCount val="6"/>
                <c:pt idx="0">
                  <c:v>Injection 1</c:v>
                </c:pt>
                <c:pt idx="1">
                  <c:v>Injection 2</c:v>
                </c:pt>
                <c:pt idx="2">
                  <c:v>Injection 3</c:v>
                </c:pt>
                <c:pt idx="3">
                  <c:v>Injection 4</c:v>
                </c:pt>
                <c:pt idx="4">
                  <c:v>Injection 5</c:v>
                </c:pt>
                <c:pt idx="5">
                  <c:v>Injection 6</c:v>
                </c:pt>
              </c:strCache>
            </c:strRef>
          </c:cat>
          <c:val>
            <c:numRef>
              <c:f>'[WWH LAI CAB PrEP 3.29.2024 De-Identified Data Updated v4 6.6.2024 ERIN.xlsx]Retention Graphs'!$R$42:$R$47</c:f>
              <c:numCache>
                <c:formatCode>0%</c:formatCode>
                <c:ptCount val="6"/>
                <c:pt idx="0">
                  <c:v>1</c:v>
                </c:pt>
                <c:pt idx="1">
                  <c:v>0.96153846153846156</c:v>
                </c:pt>
                <c:pt idx="2">
                  <c:v>0.80769230769230771</c:v>
                </c:pt>
                <c:pt idx="3">
                  <c:v>0.80769230769230771</c:v>
                </c:pt>
                <c:pt idx="4">
                  <c:v>0.73076923076923073</c:v>
                </c:pt>
                <c:pt idx="5">
                  <c:v>0.69230769230769229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BAF-2D49-BD3F-FBAE995A3C03}"/>
            </c:ext>
          </c:extLst>
        </c:ser>
        <c:ser>
          <c:idx val="8"/>
          <c:order val="8"/>
          <c:tx>
            <c:strRef>
              <c:f>'[WWH LAI CAB PrEP 3.29.2024 De-Identified Data Updated v4 6.6.2024 ERIN.xlsx]Retention Graphs'!$S$41</c:f>
              <c:strCache>
                <c:ptCount val="1"/>
                <c:pt idx="0">
                  <c:v>Latinx  +/- 7 Days</c:v>
                </c:pt>
              </c:strCache>
            </c:strRef>
          </c:tx>
          <c:spPr>
            <a:ln w="28575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'[WWH LAI CAB PrEP 3.29.2024 De-Identified Data Updated v4 6.6.2024 ERIN.xlsx]Retention Graphs'!$J$42:$J$47</c:f>
              <c:strCache>
                <c:ptCount val="6"/>
                <c:pt idx="0">
                  <c:v>Injection 1</c:v>
                </c:pt>
                <c:pt idx="1">
                  <c:v>Injection 2</c:v>
                </c:pt>
                <c:pt idx="2">
                  <c:v>Injection 3</c:v>
                </c:pt>
                <c:pt idx="3">
                  <c:v>Injection 4</c:v>
                </c:pt>
                <c:pt idx="4">
                  <c:v>Injection 5</c:v>
                </c:pt>
                <c:pt idx="5">
                  <c:v>Injection 6</c:v>
                </c:pt>
              </c:strCache>
            </c:strRef>
          </c:cat>
          <c:val>
            <c:numRef>
              <c:f>'[WWH LAI CAB PrEP 3.29.2024 De-Identified Data Updated v4 6.6.2024 ERIN.xlsx]Retention Graphs'!$S$42:$S$47</c:f>
              <c:numCache>
                <c:formatCode>0%</c:formatCode>
                <c:ptCount val="6"/>
                <c:pt idx="0">
                  <c:v>1</c:v>
                </c:pt>
                <c:pt idx="1">
                  <c:v>0.80769230769230771</c:v>
                </c:pt>
                <c:pt idx="2">
                  <c:v>0.57692307692307687</c:v>
                </c:pt>
                <c:pt idx="3">
                  <c:v>0.61538461538461542</c:v>
                </c:pt>
                <c:pt idx="4">
                  <c:v>0.53846153846153844</c:v>
                </c:pt>
                <c:pt idx="5">
                  <c:v>0.53846153846153844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BAF-2D49-BD3F-FBAE995A3C03}"/>
            </c:ext>
          </c:extLst>
        </c:ser>
        <c:ser>
          <c:idx val="10"/>
          <c:order val="10"/>
          <c:tx>
            <c:strRef>
              <c:f>'[WWH LAI CAB PrEP 3.29.2024 De-Identified Data Updated v4 6.6.2024 ERIN.xlsx]Retention Graphs'!$U$41</c:f>
              <c:strCache>
                <c:ptCount val="1"/>
                <c:pt idx="0">
                  <c:v>Transgender   +/- 14 Days </c:v>
                </c:pt>
              </c:strCache>
            </c:strRef>
          </c:tx>
          <c:spPr>
            <a:ln w="28575" cap="rnd">
              <a:solidFill>
                <a:srgbClr val="CC0000"/>
              </a:solidFill>
              <a:round/>
            </a:ln>
            <a:effectLst/>
          </c:spPr>
          <c:marker>
            <c:symbol val="none"/>
          </c:marker>
          <c:cat>
            <c:strRef>
              <c:f>'[WWH LAI CAB PrEP 3.29.2024 De-Identified Data Updated v4 6.6.2024 ERIN.xlsx]Retention Graphs'!$J$42:$J$47</c:f>
              <c:strCache>
                <c:ptCount val="6"/>
                <c:pt idx="0">
                  <c:v>Injection 1</c:v>
                </c:pt>
                <c:pt idx="1">
                  <c:v>Injection 2</c:v>
                </c:pt>
                <c:pt idx="2">
                  <c:v>Injection 3</c:v>
                </c:pt>
                <c:pt idx="3">
                  <c:v>Injection 4</c:v>
                </c:pt>
                <c:pt idx="4">
                  <c:v>Injection 5</c:v>
                </c:pt>
                <c:pt idx="5">
                  <c:v>Injection 6</c:v>
                </c:pt>
              </c:strCache>
            </c:strRef>
          </c:cat>
          <c:val>
            <c:numRef>
              <c:f>'[WWH LAI CAB PrEP 3.29.2024 De-Identified Data Updated v4 6.6.2024 ERIN.xlsx]Retention Graphs'!$U$42:$U$47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0.8571428571428571</c:v>
                </c:pt>
                <c:pt idx="3">
                  <c:v>0.7857142857142857</c:v>
                </c:pt>
                <c:pt idx="4">
                  <c:v>0.8571428571428571</c:v>
                </c:pt>
                <c:pt idx="5">
                  <c:v>0.7857142857142857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BAF-2D49-BD3F-FBAE995A3C03}"/>
            </c:ext>
          </c:extLst>
        </c:ser>
        <c:ser>
          <c:idx val="11"/>
          <c:order val="11"/>
          <c:tx>
            <c:strRef>
              <c:f>'[WWH LAI CAB PrEP 3.29.2024 De-Identified Data Updated v4 6.6.2024 ERIN.xlsx]Retention Graphs'!$V$41</c:f>
              <c:strCache>
                <c:ptCount val="1"/>
                <c:pt idx="0">
                  <c:v>Transgender   +/- 7 Days </c:v>
                </c:pt>
              </c:strCache>
            </c:strRef>
          </c:tx>
          <c:spPr>
            <a:ln w="28575" cap="rnd">
              <a:solidFill>
                <a:srgbClr val="FF7171"/>
              </a:solidFill>
              <a:round/>
            </a:ln>
            <a:effectLst/>
          </c:spPr>
          <c:marker>
            <c:symbol val="none"/>
          </c:marker>
          <c:cat>
            <c:strRef>
              <c:f>'[WWH LAI CAB PrEP 3.29.2024 De-Identified Data Updated v4 6.6.2024 ERIN.xlsx]Retention Graphs'!$J$42:$J$47</c:f>
              <c:strCache>
                <c:ptCount val="6"/>
                <c:pt idx="0">
                  <c:v>Injection 1</c:v>
                </c:pt>
                <c:pt idx="1">
                  <c:v>Injection 2</c:v>
                </c:pt>
                <c:pt idx="2">
                  <c:v>Injection 3</c:v>
                </c:pt>
                <c:pt idx="3">
                  <c:v>Injection 4</c:v>
                </c:pt>
                <c:pt idx="4">
                  <c:v>Injection 5</c:v>
                </c:pt>
                <c:pt idx="5">
                  <c:v>Injection 6</c:v>
                </c:pt>
              </c:strCache>
            </c:strRef>
          </c:cat>
          <c:val>
            <c:numRef>
              <c:f>'[WWH LAI CAB PrEP 3.29.2024 De-Identified Data Updated v4 6.6.2024 ERIN.xlsx]Retention Graphs'!$V$42:$V$47</c:f>
              <c:numCache>
                <c:formatCode>0%</c:formatCode>
                <c:ptCount val="6"/>
                <c:pt idx="0">
                  <c:v>1</c:v>
                </c:pt>
                <c:pt idx="1">
                  <c:v>1</c:v>
                </c:pt>
                <c:pt idx="2">
                  <c:v>0.5714285714285714</c:v>
                </c:pt>
                <c:pt idx="3">
                  <c:v>0.42857142857142855</c:v>
                </c:pt>
                <c:pt idx="4">
                  <c:v>0.6428571428571429</c:v>
                </c:pt>
                <c:pt idx="5">
                  <c:v>0.6428571428571429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BAF-2D49-BD3F-FBAE995A3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556103"/>
        <c:axId val="91560423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'[WWH LAI CAB PrEP 3.29.2024 De-Identified Data Updated v4 6.6.2024 ERIN.xlsx]Retention Graphs'!$K$41</c15:sqref>
                        </c15:formulaRef>
                      </c:ext>
                    </c:extLst>
                    <c:strCache>
                      <c:ptCount val="1"/>
                      <c:pt idx="0">
                        <c:v>White +/- 34 Days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'[WWH LAI CAB PrEP 3.29.2024 De-Identified Data Updated v4 6.6.2024 ERIN.xlsx]Retention Graphs'!$J$42:$J$47</c15:sqref>
                        </c15:formulaRef>
                      </c:ext>
                    </c:extLst>
                    <c:strCache>
                      <c:ptCount val="6"/>
                      <c:pt idx="0">
                        <c:v>Injection 1</c:v>
                      </c:pt>
                      <c:pt idx="1">
                        <c:v>Injection 2</c:v>
                      </c:pt>
                      <c:pt idx="2">
                        <c:v>Injection 3</c:v>
                      </c:pt>
                      <c:pt idx="3">
                        <c:v>Injection 4</c:v>
                      </c:pt>
                      <c:pt idx="4">
                        <c:v>Injection 5</c:v>
                      </c:pt>
                      <c:pt idx="5">
                        <c:v>Injection 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'[WWH LAI CAB PrEP 3.29.2024 De-Identified Data Updated v4 6.6.2024 ERIN.xlsx]Retention Graphs'!$K$42:$K$47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</c:v>
                      </c:pt>
                      <c:pt idx="1">
                        <c:v>1</c:v>
                      </c:pt>
                      <c:pt idx="2">
                        <c:v>0.92982456140350878</c:v>
                      </c:pt>
                      <c:pt idx="3">
                        <c:v>0.90350877192982459</c:v>
                      </c:pt>
                      <c:pt idx="4">
                        <c:v>0.8771929824561403</c:v>
                      </c:pt>
                      <c:pt idx="5">
                        <c:v>0.81578947368421051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ABAF-2D49-BD3F-FBAE995A3C03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Graphs'!$N$41</c15:sqref>
                        </c15:formulaRef>
                      </c:ext>
                    </c:extLst>
                    <c:strCache>
                      <c:ptCount val="1"/>
                      <c:pt idx="0">
                        <c:v>Black/AA  +/- 34 Days 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Graphs'!$J$42:$J$47</c15:sqref>
                        </c15:formulaRef>
                      </c:ext>
                    </c:extLst>
                    <c:strCache>
                      <c:ptCount val="6"/>
                      <c:pt idx="0">
                        <c:v>Injection 1</c:v>
                      </c:pt>
                      <c:pt idx="1">
                        <c:v>Injection 2</c:v>
                      </c:pt>
                      <c:pt idx="2">
                        <c:v>Injection 3</c:v>
                      </c:pt>
                      <c:pt idx="3">
                        <c:v>Injection 4</c:v>
                      </c:pt>
                      <c:pt idx="4">
                        <c:v>Injection 5</c:v>
                      </c:pt>
                      <c:pt idx="5">
                        <c:v>Injection 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Graphs'!$N$42:$N$47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</c:v>
                      </c:pt>
                      <c:pt idx="1">
                        <c:v>1</c:v>
                      </c:pt>
                      <c:pt idx="2">
                        <c:v>0.97297297297297303</c:v>
                      </c:pt>
                      <c:pt idx="3">
                        <c:v>0.97297297297297303</c:v>
                      </c:pt>
                      <c:pt idx="4">
                        <c:v>0.94594594594594594</c:v>
                      </c:pt>
                      <c:pt idx="5">
                        <c:v>0.89189189189189189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BAF-2D49-BD3F-FBAE995A3C03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Graphs'!$Q$41</c15:sqref>
                        </c15:formulaRef>
                      </c:ext>
                    </c:extLst>
                    <c:strCache>
                      <c:ptCount val="1"/>
                      <c:pt idx="0">
                        <c:v>Latinx +/- 34 Days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Graphs'!$J$42:$J$47</c15:sqref>
                        </c15:formulaRef>
                      </c:ext>
                    </c:extLst>
                    <c:strCache>
                      <c:ptCount val="6"/>
                      <c:pt idx="0">
                        <c:v>Injection 1</c:v>
                      </c:pt>
                      <c:pt idx="1">
                        <c:v>Injection 2</c:v>
                      </c:pt>
                      <c:pt idx="2">
                        <c:v>Injection 3</c:v>
                      </c:pt>
                      <c:pt idx="3">
                        <c:v>Injection 4</c:v>
                      </c:pt>
                      <c:pt idx="4">
                        <c:v>Injection 5</c:v>
                      </c:pt>
                      <c:pt idx="5">
                        <c:v>Injection 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Graphs'!$Q$42:$Q$47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</c:v>
                      </c:pt>
                      <c:pt idx="1">
                        <c:v>1</c:v>
                      </c:pt>
                      <c:pt idx="2">
                        <c:v>0.92307692307692313</c:v>
                      </c:pt>
                      <c:pt idx="3">
                        <c:v>0.84615384615384615</c:v>
                      </c:pt>
                      <c:pt idx="4">
                        <c:v>0.76923076923076927</c:v>
                      </c:pt>
                      <c:pt idx="5">
                        <c:v>0.73076923076923073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ABAF-2D49-BD3F-FBAE995A3C03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Graphs'!$T$41</c15:sqref>
                        </c15:formulaRef>
                      </c:ext>
                    </c:extLst>
                    <c:strCache>
                      <c:ptCount val="1"/>
                      <c:pt idx="0">
                        <c:v>Transgender  +/- 34 Days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Graphs'!$J$42:$J$47</c15:sqref>
                        </c15:formulaRef>
                      </c:ext>
                    </c:extLst>
                    <c:strCache>
                      <c:ptCount val="6"/>
                      <c:pt idx="0">
                        <c:v>Injection 1</c:v>
                      </c:pt>
                      <c:pt idx="1">
                        <c:v>Injection 2</c:v>
                      </c:pt>
                      <c:pt idx="2">
                        <c:v>Injection 3</c:v>
                      </c:pt>
                      <c:pt idx="3">
                        <c:v>Injection 4</c:v>
                      </c:pt>
                      <c:pt idx="4">
                        <c:v>Injection 5</c:v>
                      </c:pt>
                      <c:pt idx="5">
                        <c:v>Injection 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'[WWH LAI CAB PrEP 3.29.2024 De-Identified Data Updated v4 6.6.2024 ERIN.xlsx]Retention Graphs'!$T$42:$T$47</c15:sqref>
                        </c15:formulaRef>
                      </c:ext>
                    </c:extLst>
                    <c:numCache>
                      <c:formatCode>0%</c:formatCode>
                      <c:ptCount val="6"/>
                      <c:pt idx="0">
                        <c:v>1</c:v>
                      </c:pt>
                      <c:pt idx="1">
                        <c:v>1</c:v>
                      </c:pt>
                      <c:pt idx="2">
                        <c:v>0.9285714285714286</c:v>
                      </c:pt>
                      <c:pt idx="3">
                        <c:v>0.8571428571428571</c:v>
                      </c:pt>
                      <c:pt idx="4">
                        <c:v>0.8571428571428571</c:v>
                      </c:pt>
                      <c:pt idx="5">
                        <c:v>0.8571428571428571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ABAF-2D49-BD3F-FBAE995A3C03}"/>
                  </c:ext>
                </c:extLst>
              </c15:ser>
            </c15:filteredLineSeries>
          </c:ext>
        </c:extLst>
      </c:lineChart>
      <c:catAx>
        <c:axId val="91556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91560423"/>
        <c:crosses val="autoZero"/>
        <c:auto val="1"/>
        <c:lblAlgn val="ctr"/>
        <c:lblOffset val="100"/>
        <c:noMultiLvlLbl val="0"/>
      </c:catAx>
      <c:valAx>
        <c:axId val="91560423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91556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12C4B9-0ADA-9B41-B298-9605D976C2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BEAE3-9EE0-EB4C-9827-DF751E42B4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3BDC4-5494-E140-AB60-0FC209E59512}" type="datetimeFigureOut">
              <a:t>9/17/2024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E22AD8-68B9-3F41-82F7-DA15798442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AC8AF-1D1D-5145-A305-BCDD7110BC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2FCB8E-90A0-9047-8485-CA5E5A0767B6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698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CE0E-58E2-F345-9CCE-02E053677DB4}" type="datetimeFigureOut">
              <a:rPr lang="en-US" smtClean="0"/>
              <a:t>9/17/2024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69443-AC02-AE4E-B2AE-04A4704EDA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705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69443-AC02-AE4E-B2AE-04A4704EDA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72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69443-AC02-AE4E-B2AE-04A4704EDA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4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69443-AC02-AE4E-B2AE-04A4704EDA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2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69443-AC02-AE4E-B2AE-04A4704EDA7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87D4C5C-A2B6-4C40-96C9-824D19AF5D7C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691538" y="2922631"/>
            <a:ext cx="7577544" cy="1492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Insert Presentation Title Two Lines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61E8026-C8B3-C34D-9107-BFA378E6C0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538" y="5895792"/>
            <a:ext cx="7308168" cy="657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 b="1" i="0" spc="40" baseline="0">
                <a:solidFill>
                  <a:srgbClr val="009AC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subtitle, add presenter names etc.</a:t>
            </a:r>
          </a:p>
        </p:txBody>
      </p:sp>
    </p:spTree>
    <p:extLst>
      <p:ext uri="{BB962C8B-B14F-4D97-AF65-F5344CB8AC3E}">
        <p14:creationId xmlns:p14="http://schemas.microsoft.com/office/powerpoint/2010/main" val="236346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83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CDD7A81-87F4-3F46-BF7C-E1A8C3F51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3168870"/>
            <a:ext cx="8864424" cy="155553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 spc="3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Standard Content Divider</a:t>
            </a:r>
          </a:p>
        </p:txBody>
      </p:sp>
    </p:spTree>
    <p:extLst>
      <p:ext uri="{BB962C8B-B14F-4D97-AF65-F5344CB8AC3E}">
        <p14:creationId xmlns:p14="http://schemas.microsoft.com/office/powerpoint/2010/main" val="433665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CDD7A81-87F4-3F46-BF7C-E1A8C3F51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3168870"/>
            <a:ext cx="8864424" cy="1555530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 spc="3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Standard Content Divider</a:t>
            </a:r>
          </a:p>
        </p:txBody>
      </p:sp>
    </p:spTree>
    <p:extLst>
      <p:ext uri="{BB962C8B-B14F-4D97-AF65-F5344CB8AC3E}">
        <p14:creationId xmlns:p14="http://schemas.microsoft.com/office/powerpoint/2010/main" val="100840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518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87D4C5C-A2B6-4C40-96C9-824D19AF5D7C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691538" y="2922631"/>
            <a:ext cx="7577544" cy="149261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Insert Presentation Title Two Lines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61E8026-C8B3-C34D-9107-BFA378E6C0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538" y="5895792"/>
            <a:ext cx="7308168" cy="6574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800" b="1" i="0" spc="40" baseline="0">
                <a:solidFill>
                  <a:srgbClr val="009AC7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Click to edit subtitle, add presenter names etc.</a:t>
            </a:r>
          </a:p>
        </p:txBody>
      </p:sp>
    </p:spTree>
    <p:extLst>
      <p:ext uri="{BB962C8B-B14F-4D97-AF65-F5344CB8AC3E}">
        <p14:creationId xmlns:p14="http://schemas.microsoft.com/office/powerpoint/2010/main" val="203435465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A8B067F-2DB5-464A-8567-8CEFD0DAE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1721589"/>
            <a:ext cx="4767470" cy="3569284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lnSpc>
                <a:spcPts val="2200"/>
              </a:lnSpc>
              <a:spcAft>
                <a:spcPts val="600"/>
              </a:spcAft>
              <a:buNone/>
              <a:defRPr sz="1400">
                <a:solidFill>
                  <a:srgbClr val="3E3E3E"/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lnSpc>
                <a:spcPts val="2200"/>
              </a:lnSpc>
              <a:spcAft>
                <a:spcPts val="600"/>
              </a:spcAft>
            </a:pPr>
            <a:r>
              <a:rPr lang="en-US" sz="1600">
                <a:solidFill>
                  <a:schemeClr val="accent5"/>
                </a:solidFill>
              </a:rPr>
              <a:t>Click to edit body copy</a:t>
            </a:r>
            <a:r>
              <a:rPr lang="en-US" sz="1600" baseline="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Lorem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ipsum</a:t>
            </a:r>
            <a:r>
              <a:rPr lang="en-US" sz="1600">
                <a:solidFill>
                  <a:schemeClr val="accent5"/>
                </a:solidFill>
              </a:rPr>
              <a:t> dolor sit </a:t>
            </a:r>
            <a:r>
              <a:rPr lang="en-US" sz="1600" err="1">
                <a:solidFill>
                  <a:schemeClr val="accent5"/>
                </a:solidFill>
              </a:rPr>
              <a:t>amet</a:t>
            </a:r>
            <a:r>
              <a:rPr lang="en-US" sz="1600">
                <a:solidFill>
                  <a:schemeClr val="accent5"/>
                </a:solidFill>
              </a:rPr>
              <a:t>, </a:t>
            </a:r>
            <a:r>
              <a:rPr lang="en-US" sz="1600" err="1">
                <a:solidFill>
                  <a:schemeClr val="accent5"/>
                </a:solidFill>
              </a:rPr>
              <a:t>consectetuer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adipiscing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elit</a:t>
            </a:r>
            <a:r>
              <a:rPr lang="en-US" sz="1600">
                <a:solidFill>
                  <a:schemeClr val="accent5"/>
                </a:solidFill>
              </a:rPr>
              <a:t>, </a:t>
            </a:r>
            <a:r>
              <a:rPr lang="en-US" sz="1600" err="1">
                <a:solidFill>
                  <a:schemeClr val="accent5"/>
                </a:solidFill>
              </a:rPr>
              <a:t>sed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diam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nonummy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nibh</a:t>
            </a:r>
            <a:r>
              <a:rPr lang="en-US" sz="1600">
                <a:solidFill>
                  <a:schemeClr val="accent5"/>
                </a:solidFill>
              </a:rPr>
              <a:t> euismod </a:t>
            </a:r>
            <a:r>
              <a:rPr lang="en-US" sz="1600" err="1">
                <a:solidFill>
                  <a:schemeClr val="accent5"/>
                </a:solidFill>
              </a:rPr>
              <a:t>tincidunt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ut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laoreet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dolore</a:t>
            </a:r>
            <a:r>
              <a:rPr lang="en-US" sz="1600">
                <a:solidFill>
                  <a:schemeClr val="accent5"/>
                </a:solidFill>
              </a:rPr>
              <a:t> magna </a:t>
            </a:r>
            <a:r>
              <a:rPr lang="en-US" sz="1600" err="1">
                <a:solidFill>
                  <a:schemeClr val="accent5"/>
                </a:solidFill>
              </a:rPr>
              <a:t>aliquam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erat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volutpat</a:t>
            </a:r>
            <a:r>
              <a:rPr lang="en-US" sz="1600">
                <a:solidFill>
                  <a:schemeClr val="accent5"/>
                </a:solidFill>
              </a:rPr>
              <a:t>. </a:t>
            </a:r>
            <a:r>
              <a:rPr lang="en-US" sz="1600" err="1">
                <a:solidFill>
                  <a:schemeClr val="accent5"/>
                </a:solidFill>
              </a:rPr>
              <a:t>Ut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wisi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enim</a:t>
            </a:r>
            <a:r>
              <a:rPr lang="en-US" sz="1600">
                <a:solidFill>
                  <a:schemeClr val="accent5"/>
                </a:solidFill>
              </a:rPr>
              <a:t> ad minim </a:t>
            </a:r>
            <a:r>
              <a:rPr lang="en-US" sz="1600" err="1">
                <a:solidFill>
                  <a:schemeClr val="accent5"/>
                </a:solidFill>
              </a:rPr>
              <a:t>veniam</a:t>
            </a:r>
            <a:r>
              <a:rPr lang="en-US" sz="1600">
                <a:solidFill>
                  <a:schemeClr val="accent5"/>
                </a:solidFill>
              </a:rPr>
              <a:t>, </a:t>
            </a:r>
            <a:r>
              <a:rPr lang="en-US" sz="1600" err="1">
                <a:solidFill>
                  <a:schemeClr val="accent5"/>
                </a:solidFill>
              </a:rPr>
              <a:t>quis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nostrud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exerci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tation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ullamcorper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suscipit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lobortis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nisl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ut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aliquip</a:t>
            </a:r>
            <a:r>
              <a:rPr lang="en-US" sz="1600">
                <a:solidFill>
                  <a:schemeClr val="accent5"/>
                </a:solidFill>
              </a:rPr>
              <a:t> ex </a:t>
            </a:r>
            <a:r>
              <a:rPr lang="en-US" sz="1600" err="1">
                <a:solidFill>
                  <a:schemeClr val="accent5"/>
                </a:solidFill>
              </a:rPr>
              <a:t>ea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commodo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consequat</a:t>
            </a:r>
            <a:r>
              <a:rPr lang="en-US" sz="1600">
                <a:solidFill>
                  <a:schemeClr val="accent5"/>
                </a:solidFill>
              </a:rPr>
              <a:t>. </a:t>
            </a:r>
            <a:r>
              <a:rPr lang="en-US" sz="1600" err="1">
                <a:solidFill>
                  <a:schemeClr val="accent5"/>
                </a:solidFill>
              </a:rPr>
              <a:t>Duis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autem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vel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eum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iriure</a:t>
            </a:r>
            <a:r>
              <a:rPr lang="en-US" sz="1600">
                <a:solidFill>
                  <a:schemeClr val="accent5"/>
                </a:solidFill>
              </a:rPr>
              <a:t> dolor in </a:t>
            </a:r>
            <a:r>
              <a:rPr lang="en-US" sz="1600" err="1">
                <a:solidFill>
                  <a:schemeClr val="accent5"/>
                </a:solidFill>
              </a:rPr>
              <a:t>hendrerit</a:t>
            </a:r>
            <a:r>
              <a:rPr lang="en-US" sz="1600">
                <a:solidFill>
                  <a:schemeClr val="accent5"/>
                </a:solidFill>
              </a:rPr>
              <a:t> in </a:t>
            </a:r>
            <a:r>
              <a:rPr lang="en-US" sz="1600" err="1">
                <a:solidFill>
                  <a:schemeClr val="accent5"/>
                </a:solidFill>
              </a:rPr>
              <a:t>vulputate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velit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esse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molestie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consequat</a:t>
            </a:r>
            <a:r>
              <a:rPr lang="en-US" sz="1600">
                <a:solidFill>
                  <a:schemeClr val="accent5"/>
                </a:solidFill>
              </a:rPr>
              <a:t>, </a:t>
            </a:r>
            <a:r>
              <a:rPr lang="en-US" sz="1600" err="1">
                <a:solidFill>
                  <a:schemeClr val="accent5"/>
                </a:solidFill>
              </a:rPr>
              <a:t>vel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illum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dolore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eu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feugiat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nulla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facilisis</a:t>
            </a:r>
            <a:r>
              <a:rPr lang="en-US" sz="1600">
                <a:solidFill>
                  <a:schemeClr val="accent5"/>
                </a:solidFill>
              </a:rPr>
              <a:t> at </a:t>
            </a:r>
            <a:r>
              <a:rPr lang="en-US" sz="1600" err="1">
                <a:solidFill>
                  <a:schemeClr val="accent5"/>
                </a:solidFill>
              </a:rPr>
              <a:t>vero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eros</a:t>
            </a:r>
            <a:r>
              <a:rPr lang="en-US" sz="1600">
                <a:solidFill>
                  <a:schemeClr val="accent5"/>
                </a:solidFill>
              </a:rPr>
              <a:t> et </a:t>
            </a:r>
            <a:r>
              <a:rPr lang="en-US" sz="1600" err="1">
                <a:solidFill>
                  <a:schemeClr val="accent5"/>
                </a:solidFill>
              </a:rPr>
              <a:t>accumsan</a:t>
            </a:r>
            <a:r>
              <a:rPr lang="en-US" sz="1600">
                <a:solidFill>
                  <a:schemeClr val="accent5"/>
                </a:solidFill>
              </a:rPr>
              <a:t> et </a:t>
            </a:r>
            <a:r>
              <a:rPr lang="en-US" sz="1600" err="1">
                <a:solidFill>
                  <a:schemeClr val="accent5"/>
                </a:solidFill>
              </a:rPr>
              <a:t>iusto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odio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dignissim</a:t>
            </a:r>
            <a:r>
              <a:rPr lang="en-US" sz="1600">
                <a:solidFill>
                  <a:schemeClr val="accent5"/>
                </a:solidFill>
              </a:rPr>
              <a:t> qui </a:t>
            </a:r>
            <a:r>
              <a:rPr lang="en-US" sz="1600" err="1">
                <a:solidFill>
                  <a:schemeClr val="accent5"/>
                </a:solidFill>
              </a:rPr>
              <a:t>blandit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praesent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luptatum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zzril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delenit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augue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duis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dolore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te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feugait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nulla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 err="1">
                <a:solidFill>
                  <a:schemeClr val="accent5"/>
                </a:solidFill>
              </a:rPr>
              <a:t>facilisi</a:t>
            </a:r>
            <a:r>
              <a:rPr lang="en-US" sz="160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FCA789-6329-4C4A-8F91-7B83DEB6E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327766"/>
            <a:ext cx="4767470" cy="105923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Standard Content Slide Title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55F9A8-1EE6-224A-B146-F4CD4DFAA8C7}"/>
              </a:ext>
            </a:extLst>
          </p:cNvPr>
          <p:cNvSpPr txBox="1"/>
          <p:nvPr userDrawn="1"/>
        </p:nvSpPr>
        <p:spPr>
          <a:xfrm>
            <a:off x="720222" y="6230964"/>
            <a:ext cx="232171" cy="2396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82FF33D2-5403-AD4B-B4AB-54071188CC56}" type="slidenum">
              <a:rPr lang="en-US" sz="1050" b="0" i="0" spc="-100" baseline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‹#›</a:t>
            </a:fld>
            <a:endParaRPr lang="en-US" sz="1050" b="0" i="0" spc="-100" baseline="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54773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3F969B-BA3B-C44E-A9D2-7418431C78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327766"/>
            <a:ext cx="4767470" cy="105923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Bullet Content </a:t>
            </a:r>
            <a:br>
              <a:rPr lang="en-US"/>
            </a:br>
            <a:r>
              <a:rPr lang="en-US"/>
              <a:t>Slide Title 2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9B4AFD4-0665-1344-9BEA-B36FE08057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909134"/>
            <a:ext cx="4767470" cy="3799696"/>
          </a:xfrm>
          <a:prstGeom prst="rect">
            <a:avLst/>
          </a:prstGeom>
        </p:spPr>
        <p:txBody>
          <a:bodyPr lIns="0" tIns="0"/>
          <a:lstStyle>
            <a:lvl1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1pPr>
            <a:lvl2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2pPr>
            <a:lvl3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3pPr>
            <a:lvl4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4pPr>
            <a:lvl5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213141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92939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A8B067F-2DB5-464A-8567-8CEFD0DAE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24001"/>
            <a:ext cx="10817225" cy="3569284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lnSpc>
                <a:spcPts val="2200"/>
              </a:lnSpc>
              <a:spcAft>
                <a:spcPts val="600"/>
              </a:spcAft>
              <a:buNone/>
              <a:defRPr sz="1400">
                <a:solidFill>
                  <a:srgbClr val="3E3E3E"/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lnSpc>
                <a:spcPts val="22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5"/>
                </a:solidFill>
              </a:rPr>
              <a:t>Click to edit body copy</a:t>
            </a:r>
            <a:r>
              <a:rPr lang="en-US" sz="1600" baseline="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Lorem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ipsum</a:t>
            </a:r>
            <a:r>
              <a:rPr lang="en-US" sz="1600" dirty="0">
                <a:solidFill>
                  <a:schemeClr val="accent5"/>
                </a:solidFill>
              </a:rPr>
              <a:t> dolor sit </a:t>
            </a:r>
            <a:r>
              <a:rPr lang="en-US" sz="1600" dirty="0" err="1">
                <a:solidFill>
                  <a:schemeClr val="accent5"/>
                </a:solidFill>
              </a:rPr>
              <a:t>amet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consectetuer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adipiscing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elit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sed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diam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nonummy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nibh</a:t>
            </a:r>
            <a:r>
              <a:rPr lang="en-US" sz="1600" dirty="0">
                <a:solidFill>
                  <a:schemeClr val="accent5"/>
                </a:solidFill>
              </a:rPr>
              <a:t> euismod </a:t>
            </a:r>
            <a:r>
              <a:rPr lang="en-US" sz="1600" dirty="0" err="1">
                <a:solidFill>
                  <a:schemeClr val="accent5"/>
                </a:solidFill>
              </a:rPr>
              <a:t>tincidunt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laoreet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magna </a:t>
            </a:r>
            <a:r>
              <a:rPr lang="en-US" sz="1600" dirty="0" err="1">
                <a:solidFill>
                  <a:schemeClr val="accent5"/>
                </a:solidFill>
              </a:rPr>
              <a:t>aliquam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erat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volutpat</a:t>
            </a:r>
            <a:r>
              <a:rPr lang="en-US" sz="1600" dirty="0">
                <a:solidFill>
                  <a:schemeClr val="accent5"/>
                </a:solidFill>
              </a:rPr>
              <a:t>.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wisi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enim</a:t>
            </a:r>
            <a:r>
              <a:rPr lang="en-US" sz="1600" dirty="0">
                <a:solidFill>
                  <a:schemeClr val="accent5"/>
                </a:solidFill>
              </a:rPr>
              <a:t> ad minim </a:t>
            </a:r>
            <a:r>
              <a:rPr lang="en-US" sz="1600" dirty="0" err="1">
                <a:solidFill>
                  <a:schemeClr val="accent5"/>
                </a:solidFill>
              </a:rPr>
              <a:t>veniam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quis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nostrud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exerci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tation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ullamcorper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suscipit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lobortis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nisl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aliquip</a:t>
            </a:r>
            <a:r>
              <a:rPr lang="en-US" sz="1600" dirty="0">
                <a:solidFill>
                  <a:schemeClr val="accent5"/>
                </a:solidFill>
              </a:rPr>
              <a:t> ex </a:t>
            </a:r>
            <a:r>
              <a:rPr lang="en-US" sz="1600" dirty="0" err="1">
                <a:solidFill>
                  <a:schemeClr val="accent5"/>
                </a:solidFill>
              </a:rPr>
              <a:t>ea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commodo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consequat</a:t>
            </a:r>
            <a:r>
              <a:rPr lang="en-US" sz="1600" dirty="0">
                <a:solidFill>
                  <a:schemeClr val="accent5"/>
                </a:solidFill>
              </a:rPr>
              <a:t>. </a:t>
            </a:r>
            <a:r>
              <a:rPr lang="en-US" sz="1600" dirty="0" err="1">
                <a:solidFill>
                  <a:schemeClr val="accent5"/>
                </a:solidFill>
              </a:rPr>
              <a:t>Duis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autem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vel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iriure</a:t>
            </a:r>
            <a:r>
              <a:rPr lang="en-US" sz="1600" dirty="0">
                <a:solidFill>
                  <a:schemeClr val="accent5"/>
                </a:solidFill>
              </a:rPr>
              <a:t> dolor in </a:t>
            </a:r>
            <a:r>
              <a:rPr lang="en-US" sz="1600" dirty="0" err="1">
                <a:solidFill>
                  <a:schemeClr val="accent5"/>
                </a:solidFill>
              </a:rPr>
              <a:t>hendrerit</a:t>
            </a:r>
            <a:r>
              <a:rPr lang="en-US" sz="1600" dirty="0">
                <a:solidFill>
                  <a:schemeClr val="accent5"/>
                </a:solidFill>
              </a:rPr>
              <a:t> in </a:t>
            </a:r>
            <a:r>
              <a:rPr lang="en-US" sz="1600" dirty="0" err="1">
                <a:solidFill>
                  <a:schemeClr val="accent5"/>
                </a:solidFill>
              </a:rPr>
              <a:t>vulputate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velit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esse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molestie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consequat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vel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illum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eu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feugiat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nulla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facilisis</a:t>
            </a:r>
            <a:r>
              <a:rPr lang="en-US" sz="1600" dirty="0">
                <a:solidFill>
                  <a:schemeClr val="accent5"/>
                </a:solidFill>
              </a:rPr>
              <a:t> at </a:t>
            </a:r>
            <a:r>
              <a:rPr lang="en-US" sz="1600" dirty="0" err="1">
                <a:solidFill>
                  <a:schemeClr val="accent5"/>
                </a:solidFill>
              </a:rPr>
              <a:t>vero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eros</a:t>
            </a:r>
            <a:r>
              <a:rPr lang="en-US" sz="1600" dirty="0">
                <a:solidFill>
                  <a:schemeClr val="accent5"/>
                </a:solidFill>
              </a:rPr>
              <a:t> et </a:t>
            </a:r>
            <a:r>
              <a:rPr lang="en-US" sz="1600" dirty="0" err="1">
                <a:solidFill>
                  <a:schemeClr val="accent5"/>
                </a:solidFill>
              </a:rPr>
              <a:t>accumsan</a:t>
            </a:r>
            <a:r>
              <a:rPr lang="en-US" sz="1600" dirty="0">
                <a:solidFill>
                  <a:schemeClr val="accent5"/>
                </a:solidFill>
              </a:rPr>
              <a:t> et </a:t>
            </a:r>
            <a:r>
              <a:rPr lang="en-US" sz="1600" dirty="0" err="1">
                <a:solidFill>
                  <a:schemeClr val="accent5"/>
                </a:solidFill>
              </a:rPr>
              <a:t>iusto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odio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dignissim</a:t>
            </a:r>
            <a:r>
              <a:rPr lang="en-US" sz="1600" dirty="0">
                <a:solidFill>
                  <a:schemeClr val="accent5"/>
                </a:solidFill>
              </a:rPr>
              <a:t> qui </a:t>
            </a:r>
            <a:r>
              <a:rPr lang="en-US" sz="1600" dirty="0" err="1">
                <a:solidFill>
                  <a:schemeClr val="accent5"/>
                </a:solidFill>
              </a:rPr>
              <a:t>blandit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praesent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luptatum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zzril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delenit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augue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te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feugait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nulla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facilisi</a:t>
            </a:r>
            <a:r>
              <a:rPr lang="en-US" sz="16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FCA789-6329-4C4A-8F91-7B83DEB6E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64766"/>
            <a:ext cx="10817225" cy="105923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Standard Content Slide Title</a:t>
            </a:r>
          </a:p>
        </p:txBody>
      </p:sp>
    </p:spTree>
    <p:extLst>
      <p:ext uri="{BB962C8B-B14F-4D97-AF65-F5344CB8AC3E}">
        <p14:creationId xmlns:p14="http://schemas.microsoft.com/office/powerpoint/2010/main" val="240474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81B5ED-2136-E142-BB32-8C7EDED6BB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527048"/>
            <a:ext cx="10817086" cy="3121152"/>
          </a:xfrm>
          <a:prstGeom prst="rect">
            <a:avLst/>
          </a:prstGeom>
        </p:spPr>
        <p:txBody>
          <a:bodyPr vert="horz" lIns="0" tIns="0" rIns="0" numCol="2" spcCol="685800"/>
          <a:lstStyle>
            <a:lvl1pPr marL="0" indent="0" algn="l">
              <a:lnSpc>
                <a:spcPts val="2200"/>
              </a:lnSpc>
              <a:spcAft>
                <a:spcPts val="600"/>
              </a:spcAft>
              <a:buNone/>
              <a:defRPr sz="1400" baseline="0">
                <a:solidFill>
                  <a:srgbClr val="3E3E3E"/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lnSpc>
                <a:spcPts val="22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5"/>
                </a:solidFill>
              </a:rPr>
              <a:t>Click to edit two column body copy</a:t>
            </a:r>
            <a:r>
              <a:rPr lang="en-US" sz="1600" baseline="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Lorem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ipsum</a:t>
            </a:r>
            <a:r>
              <a:rPr lang="en-US" sz="1600" dirty="0">
                <a:solidFill>
                  <a:schemeClr val="accent5"/>
                </a:solidFill>
              </a:rPr>
              <a:t> dolor sit </a:t>
            </a:r>
            <a:r>
              <a:rPr lang="en-US" sz="1600" dirty="0" err="1">
                <a:solidFill>
                  <a:schemeClr val="accent5"/>
                </a:solidFill>
              </a:rPr>
              <a:t>amet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consectetuer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adipiscing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elit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sed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diam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nonummy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nibh</a:t>
            </a:r>
            <a:r>
              <a:rPr lang="en-US" sz="1600" dirty="0">
                <a:solidFill>
                  <a:schemeClr val="accent5"/>
                </a:solidFill>
              </a:rPr>
              <a:t> euismod </a:t>
            </a:r>
            <a:r>
              <a:rPr lang="en-US" sz="1600" dirty="0" err="1">
                <a:solidFill>
                  <a:schemeClr val="accent5"/>
                </a:solidFill>
              </a:rPr>
              <a:t>tincidunt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laoreet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magna </a:t>
            </a:r>
            <a:r>
              <a:rPr lang="en-US" sz="1600" dirty="0" err="1">
                <a:solidFill>
                  <a:schemeClr val="accent5"/>
                </a:solidFill>
              </a:rPr>
              <a:t>aliquam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erat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volutpat</a:t>
            </a:r>
            <a:r>
              <a:rPr lang="en-US" sz="1600" dirty="0">
                <a:solidFill>
                  <a:schemeClr val="accent5"/>
                </a:solidFill>
              </a:rPr>
              <a:t>.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wisi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enim</a:t>
            </a:r>
            <a:r>
              <a:rPr lang="en-US" sz="1600" dirty="0">
                <a:solidFill>
                  <a:schemeClr val="accent5"/>
                </a:solidFill>
              </a:rPr>
              <a:t> ad minim </a:t>
            </a:r>
            <a:r>
              <a:rPr lang="en-US" sz="1600" dirty="0" err="1">
                <a:solidFill>
                  <a:schemeClr val="accent5"/>
                </a:solidFill>
              </a:rPr>
              <a:t>veniam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quis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nostrud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exerci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tation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ullamcorper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suscipit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lobortis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nisl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aliquip</a:t>
            </a:r>
            <a:r>
              <a:rPr lang="en-US" sz="1600" dirty="0">
                <a:solidFill>
                  <a:schemeClr val="accent5"/>
                </a:solidFill>
              </a:rPr>
              <a:t> ex </a:t>
            </a:r>
            <a:r>
              <a:rPr lang="en-US" sz="1600" dirty="0" err="1">
                <a:solidFill>
                  <a:schemeClr val="accent5"/>
                </a:solidFill>
              </a:rPr>
              <a:t>ea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commodo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consequat</a:t>
            </a:r>
            <a:r>
              <a:rPr lang="en-US" sz="1600" dirty="0">
                <a:solidFill>
                  <a:schemeClr val="accent5"/>
                </a:solidFill>
              </a:rPr>
              <a:t>. </a:t>
            </a:r>
            <a:r>
              <a:rPr lang="en-US" sz="1600" dirty="0" err="1">
                <a:solidFill>
                  <a:schemeClr val="accent5"/>
                </a:solidFill>
              </a:rPr>
              <a:t>Duis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autem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vel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iriure</a:t>
            </a:r>
            <a:r>
              <a:rPr lang="en-US" sz="1600" dirty="0">
                <a:solidFill>
                  <a:schemeClr val="accent5"/>
                </a:solidFill>
              </a:rPr>
              <a:t> dolor </a:t>
            </a:r>
            <a:r>
              <a:rPr lang="en-US" sz="1600" dirty="0" err="1">
                <a:solidFill>
                  <a:schemeClr val="accent5"/>
                </a:solidFill>
              </a:rPr>
              <a:t>consequat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vel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illum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eu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feugiat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nulla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facilisis</a:t>
            </a:r>
            <a:r>
              <a:rPr lang="en-US" sz="1600" dirty="0">
                <a:solidFill>
                  <a:schemeClr val="accent5"/>
                </a:solidFill>
              </a:rPr>
              <a:t> at </a:t>
            </a:r>
            <a:r>
              <a:rPr lang="en-US" sz="1600" dirty="0" err="1">
                <a:solidFill>
                  <a:schemeClr val="accent5"/>
                </a:solidFill>
              </a:rPr>
              <a:t>vero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eros</a:t>
            </a:r>
            <a:r>
              <a:rPr lang="en-US" sz="1600" dirty="0">
                <a:solidFill>
                  <a:schemeClr val="accent5"/>
                </a:solidFill>
              </a:rPr>
              <a:t> et </a:t>
            </a:r>
            <a:r>
              <a:rPr lang="en-US" sz="1600" dirty="0" err="1">
                <a:solidFill>
                  <a:schemeClr val="accent5"/>
                </a:solidFill>
              </a:rPr>
              <a:t>accumsan</a:t>
            </a:r>
            <a:r>
              <a:rPr lang="en-US" sz="1600" dirty="0">
                <a:solidFill>
                  <a:schemeClr val="accent5"/>
                </a:solidFill>
              </a:rPr>
              <a:t> et </a:t>
            </a:r>
            <a:r>
              <a:rPr lang="en-US" sz="1600" dirty="0" err="1">
                <a:solidFill>
                  <a:schemeClr val="accent5"/>
                </a:solidFill>
              </a:rPr>
              <a:t>iusto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odio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dignissim</a:t>
            </a:r>
            <a:r>
              <a:rPr lang="en-US" sz="1600" dirty="0">
                <a:solidFill>
                  <a:schemeClr val="accent5"/>
                </a:solidFill>
              </a:rPr>
              <a:t> qui </a:t>
            </a:r>
            <a:r>
              <a:rPr lang="en-US" sz="1600" dirty="0" err="1">
                <a:solidFill>
                  <a:schemeClr val="accent5"/>
                </a:solidFill>
              </a:rPr>
              <a:t>blandit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praesent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luptatum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zzril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delenit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augue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te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feugait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nulla</a:t>
            </a:r>
            <a:endParaRPr lang="en-US" sz="1600" dirty="0">
              <a:solidFill>
                <a:schemeClr val="accent5"/>
              </a:solidFill>
            </a:endParaRPr>
          </a:p>
          <a:p>
            <a:pPr algn="l">
              <a:lnSpc>
                <a:spcPts val="2200"/>
              </a:lnSpc>
              <a:spcAft>
                <a:spcPts val="600"/>
              </a:spcAft>
            </a:pPr>
            <a:r>
              <a:rPr lang="en-US" sz="1600" dirty="0" err="1">
                <a:solidFill>
                  <a:schemeClr val="accent5"/>
                </a:solidFill>
              </a:rPr>
              <a:t>Fadquae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ab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illo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inventore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veritatis</a:t>
            </a:r>
            <a:r>
              <a:rPr lang="en-US" sz="1600" dirty="0">
                <a:solidFill>
                  <a:schemeClr val="accent5"/>
                </a:solidFill>
              </a:rPr>
              <a:t> et quasi </a:t>
            </a:r>
            <a:r>
              <a:rPr lang="en-US" sz="1600" dirty="0" err="1">
                <a:solidFill>
                  <a:schemeClr val="accent5"/>
                </a:solidFill>
              </a:rPr>
              <a:t>architecto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beatae</a:t>
            </a:r>
            <a:r>
              <a:rPr lang="en-US" sz="1600" dirty="0">
                <a:solidFill>
                  <a:schemeClr val="accent5"/>
                </a:solidFill>
              </a:rPr>
              <a:t> vitae dicta </a:t>
            </a:r>
            <a:r>
              <a:rPr lang="en-US" sz="1600" dirty="0" err="1">
                <a:solidFill>
                  <a:schemeClr val="accent5"/>
                </a:solidFill>
              </a:rPr>
              <a:t>sunt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explicabo</a:t>
            </a:r>
            <a:r>
              <a:rPr lang="en-US" sz="1600" dirty="0">
                <a:solidFill>
                  <a:schemeClr val="accent5"/>
                </a:solidFill>
              </a:rPr>
              <a:t>. </a:t>
            </a:r>
            <a:r>
              <a:rPr lang="en-US" sz="1600" dirty="0" err="1">
                <a:solidFill>
                  <a:schemeClr val="accent5"/>
                </a:solidFill>
              </a:rPr>
              <a:t>Nemo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enim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ipsam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voluptatem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quia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voluptas</a:t>
            </a:r>
            <a:r>
              <a:rPr lang="en-US" sz="1600" dirty="0">
                <a:solidFill>
                  <a:schemeClr val="accent5"/>
                </a:solidFill>
              </a:rPr>
              <a:t> sit </a:t>
            </a:r>
            <a:r>
              <a:rPr lang="en-US" sz="1600" dirty="0" err="1">
                <a:solidFill>
                  <a:schemeClr val="accent5"/>
                </a:solidFill>
              </a:rPr>
              <a:t>aspernatur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odit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autenim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ipsam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voluptatem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quia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voluptas</a:t>
            </a:r>
            <a:r>
              <a:rPr lang="en-US" sz="1600" dirty="0">
                <a:solidFill>
                  <a:schemeClr val="accent5"/>
                </a:solidFill>
              </a:rPr>
              <a:t> sit </a:t>
            </a:r>
            <a:r>
              <a:rPr lang="en-US" sz="1600" dirty="0" err="1">
                <a:solidFill>
                  <a:schemeClr val="accent5"/>
                </a:solidFill>
              </a:rPr>
              <a:t>aspernatur</a:t>
            </a:r>
            <a:r>
              <a:rPr lang="en-US" sz="16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65CDAB7-0ADC-A74A-ACE9-CEBB9F5E9B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464766"/>
            <a:ext cx="10817086" cy="1060704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Two Column Slide Title</a:t>
            </a:r>
          </a:p>
        </p:txBody>
      </p:sp>
    </p:spTree>
    <p:extLst>
      <p:ext uri="{BB962C8B-B14F-4D97-AF65-F5344CB8AC3E}">
        <p14:creationId xmlns:p14="http://schemas.microsoft.com/office/powerpoint/2010/main" val="1436585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02286" y="1527048"/>
            <a:ext cx="4800600" cy="3801770"/>
          </a:xfrm>
          <a:prstGeom prst="rect">
            <a:avLst/>
          </a:prstGeom>
          <a:solidFill>
            <a:srgbClr val="A4A4A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3E3E3E"/>
                </a:solidFill>
                <a:latin typeface="Century Gothic" panose="020B0502020202020204" pitchFamily="34" charset="0"/>
              </a:defRPr>
            </a:lvl1pPr>
            <a:lvl2pPr marL="609433" indent="0">
              <a:buNone/>
              <a:defRPr sz="3732"/>
            </a:lvl2pPr>
            <a:lvl3pPr marL="1218865" indent="0">
              <a:buNone/>
              <a:defRPr sz="3199"/>
            </a:lvl3pPr>
            <a:lvl4pPr marL="1828297" indent="0">
              <a:buNone/>
              <a:defRPr sz="2666"/>
            </a:lvl4pPr>
            <a:lvl5pPr marL="2437729" indent="0">
              <a:buNone/>
              <a:defRPr sz="2666"/>
            </a:lvl5pPr>
            <a:lvl6pPr marL="3047162" indent="0">
              <a:buNone/>
              <a:defRPr sz="2666"/>
            </a:lvl6pPr>
            <a:lvl7pPr marL="3656594" indent="0">
              <a:buNone/>
              <a:defRPr sz="2666"/>
            </a:lvl7pPr>
            <a:lvl8pPr marL="4266027" indent="0">
              <a:buNone/>
              <a:defRPr sz="2666"/>
            </a:lvl8pPr>
            <a:lvl9pPr marL="4875459" indent="0">
              <a:buNone/>
              <a:defRPr sz="2666"/>
            </a:lvl9pPr>
          </a:lstStyle>
          <a:p>
            <a:r>
              <a:rPr lang="en-US" dirty="0"/>
              <a:t>Drag picture to </a:t>
            </a:r>
            <a:br>
              <a:rPr lang="en-US" dirty="0"/>
            </a:br>
            <a:r>
              <a:rPr lang="en-US" dirty="0"/>
              <a:t>placeholder or </a:t>
            </a:r>
            <a:br>
              <a:rPr lang="en-US" dirty="0"/>
            </a:br>
            <a:r>
              <a:rPr lang="en-US" dirty="0"/>
              <a:t>click icon to add</a:t>
            </a:r>
          </a:p>
        </p:txBody>
      </p:sp>
      <p:sp>
        <p:nvSpPr>
          <p:cNvPr id="16" name="Shape 58"/>
          <p:cNvSpPr/>
          <p:nvPr userDrawn="1"/>
        </p:nvSpPr>
        <p:spPr>
          <a:xfrm flipH="1" flipV="1">
            <a:off x="6094341" y="1523999"/>
            <a:ext cx="1" cy="3810001"/>
          </a:xfrm>
          <a:prstGeom prst="line">
            <a:avLst/>
          </a:prstGeom>
          <a:ln w="9525" cap="rnd">
            <a:solidFill>
              <a:srgbClr val="009AC7"/>
            </a:solidFill>
            <a:prstDash val="solid"/>
            <a:round/>
          </a:ln>
        </p:spPr>
        <p:txBody>
          <a:bodyPr lIns="67716" tIns="67716" rIns="67716" bIns="67716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2399" dirty="0"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59CB356-3CED-1645-BCC0-1971F6591C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799" y="1527048"/>
            <a:ext cx="4800600" cy="3801771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lnSpc>
                <a:spcPts val="2200"/>
              </a:lnSpc>
              <a:spcAft>
                <a:spcPts val="600"/>
              </a:spcAft>
              <a:buNone/>
              <a:defRPr sz="1400">
                <a:solidFill>
                  <a:schemeClr val="accent5"/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lnSpc>
                <a:spcPts val="22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5"/>
                </a:solidFill>
              </a:rPr>
              <a:t>Click to edit body copy</a:t>
            </a:r>
            <a:r>
              <a:rPr lang="en-US" sz="1600" baseline="0" dirty="0">
                <a:solidFill>
                  <a:schemeClr val="accent5"/>
                </a:solidFill>
              </a:rPr>
              <a:t> </a:t>
            </a:r>
            <a:r>
              <a:rPr lang="en-US" sz="1600" dirty="0">
                <a:solidFill>
                  <a:schemeClr val="accent5"/>
                </a:solidFill>
              </a:rPr>
              <a:t>Lorem ipsum dolor sit </a:t>
            </a:r>
            <a:r>
              <a:rPr lang="en-US" sz="1600" dirty="0" err="1">
                <a:solidFill>
                  <a:schemeClr val="accent5"/>
                </a:solidFill>
              </a:rPr>
              <a:t>amet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consectetuer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adipiscing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elit</a:t>
            </a:r>
            <a:r>
              <a:rPr lang="en-US" sz="1600" dirty="0">
                <a:solidFill>
                  <a:schemeClr val="accent5"/>
                </a:solidFill>
              </a:rPr>
              <a:t>, sed diam </a:t>
            </a:r>
            <a:r>
              <a:rPr lang="en-US" sz="1600" dirty="0" err="1">
                <a:solidFill>
                  <a:schemeClr val="accent5"/>
                </a:solidFill>
              </a:rPr>
              <a:t>nonummy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nibh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euismod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tincidunt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laoreet</a:t>
            </a:r>
            <a:r>
              <a:rPr lang="en-US" sz="1600" dirty="0">
                <a:solidFill>
                  <a:schemeClr val="accent5"/>
                </a:solidFill>
              </a:rPr>
              <a:t> dolore magna </a:t>
            </a:r>
            <a:r>
              <a:rPr lang="en-US" sz="1600" dirty="0" err="1">
                <a:solidFill>
                  <a:schemeClr val="accent5"/>
                </a:solidFill>
              </a:rPr>
              <a:t>aliquam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erat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volutpat</a:t>
            </a:r>
            <a:r>
              <a:rPr lang="en-US" sz="1600" dirty="0">
                <a:solidFill>
                  <a:schemeClr val="accent5"/>
                </a:solidFill>
              </a:rPr>
              <a:t>. Ut </a:t>
            </a:r>
            <a:r>
              <a:rPr lang="en-US" sz="1600" dirty="0" err="1">
                <a:solidFill>
                  <a:schemeClr val="accent5"/>
                </a:solidFill>
              </a:rPr>
              <a:t>wisi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enim</a:t>
            </a:r>
            <a:r>
              <a:rPr lang="en-US" sz="1600" dirty="0">
                <a:solidFill>
                  <a:schemeClr val="accent5"/>
                </a:solidFill>
              </a:rPr>
              <a:t> ad minim </a:t>
            </a:r>
            <a:r>
              <a:rPr lang="en-US" sz="1600" dirty="0" err="1">
                <a:solidFill>
                  <a:schemeClr val="accent5"/>
                </a:solidFill>
              </a:rPr>
              <a:t>veniam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quis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nostrud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exerci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tation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ullamcorper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suscipit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lobortis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nisl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aliquip</a:t>
            </a:r>
            <a:r>
              <a:rPr lang="en-US" sz="1600" dirty="0">
                <a:solidFill>
                  <a:schemeClr val="accent5"/>
                </a:solidFill>
              </a:rPr>
              <a:t> ex </a:t>
            </a:r>
            <a:r>
              <a:rPr lang="en-US" sz="1600" dirty="0" err="1">
                <a:solidFill>
                  <a:schemeClr val="accent5"/>
                </a:solidFill>
              </a:rPr>
              <a:t>ea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commodo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consequat</a:t>
            </a:r>
            <a:r>
              <a:rPr lang="en-US" sz="1600" dirty="0">
                <a:solidFill>
                  <a:schemeClr val="accent5"/>
                </a:solidFill>
              </a:rPr>
              <a:t>. Duis </a:t>
            </a:r>
            <a:r>
              <a:rPr lang="en-US" sz="1600" dirty="0" err="1">
                <a:solidFill>
                  <a:schemeClr val="accent5"/>
                </a:solidFill>
              </a:rPr>
              <a:t>autem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velconsequat</a:t>
            </a:r>
            <a:r>
              <a:rPr lang="en-US" sz="1600" dirty="0">
                <a:solidFill>
                  <a:schemeClr val="accent5"/>
                </a:solidFill>
              </a:rPr>
              <a:t>, vel </a:t>
            </a:r>
            <a:r>
              <a:rPr lang="en-US" sz="1600" dirty="0" err="1">
                <a:solidFill>
                  <a:schemeClr val="accent5"/>
                </a:solidFill>
              </a:rPr>
              <a:t>illum</a:t>
            </a:r>
            <a:r>
              <a:rPr lang="en-US" sz="1600" dirty="0">
                <a:solidFill>
                  <a:schemeClr val="accent5"/>
                </a:solidFill>
              </a:rPr>
              <a:t> dolore </a:t>
            </a:r>
            <a:r>
              <a:rPr lang="en-US" sz="1600" dirty="0" err="1">
                <a:solidFill>
                  <a:schemeClr val="accent5"/>
                </a:solidFill>
              </a:rPr>
              <a:t>eu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feugiat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nulla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facilisis</a:t>
            </a:r>
            <a:r>
              <a:rPr lang="en-US" sz="1600" dirty="0">
                <a:solidFill>
                  <a:schemeClr val="accent5"/>
                </a:solidFill>
              </a:rPr>
              <a:t> at </a:t>
            </a:r>
            <a:r>
              <a:rPr lang="en-US" sz="1600" dirty="0" err="1">
                <a:solidFill>
                  <a:schemeClr val="accent5"/>
                </a:solidFill>
              </a:rPr>
              <a:t>vero</a:t>
            </a:r>
            <a:r>
              <a:rPr lang="en-US" sz="1600" dirty="0">
                <a:solidFill>
                  <a:schemeClr val="accent5"/>
                </a:solidFill>
              </a:rPr>
              <a:t> eros.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A0227DC-097A-8548-B1B4-1FE5F58198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64766"/>
            <a:ext cx="10817086" cy="1060704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Content &amp; Picture Slide Title</a:t>
            </a:r>
          </a:p>
        </p:txBody>
      </p:sp>
    </p:spTree>
    <p:extLst>
      <p:ext uri="{BB962C8B-B14F-4D97-AF65-F5344CB8AC3E}">
        <p14:creationId xmlns:p14="http://schemas.microsoft.com/office/powerpoint/2010/main" val="221890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7B12AF-9AAF-AE42-BA26-7944072EDD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527047"/>
            <a:ext cx="10817087" cy="3714187"/>
          </a:xfrm>
          <a:prstGeom prst="rect">
            <a:avLst/>
          </a:prstGeom>
        </p:spPr>
        <p:txBody>
          <a:bodyPr lIns="0" tIns="0"/>
          <a:lstStyle>
            <a:lvl1pPr>
              <a:spcBef>
                <a:spcPts val="0"/>
              </a:spcBef>
              <a:buClr>
                <a:srgbClr val="009AC7"/>
              </a:buClr>
              <a:defRPr sz="1400">
                <a:latin typeface="Century Gothic" panose="020B0502020202020204" pitchFamily="34" charset="0"/>
              </a:defRPr>
            </a:lvl1pPr>
            <a:lvl2pPr>
              <a:spcBef>
                <a:spcPts val="0"/>
              </a:spcBef>
              <a:buClr>
                <a:srgbClr val="009AC7"/>
              </a:buClr>
              <a:defRPr sz="1400">
                <a:latin typeface="Century Gothic" panose="020B0502020202020204" pitchFamily="34" charset="0"/>
              </a:defRPr>
            </a:lvl2pPr>
            <a:lvl3pPr>
              <a:spcBef>
                <a:spcPts val="0"/>
              </a:spcBef>
              <a:buClr>
                <a:srgbClr val="009AC7"/>
              </a:buClr>
              <a:defRPr sz="1400">
                <a:latin typeface="Century Gothic" panose="020B0502020202020204" pitchFamily="34" charset="0"/>
              </a:defRPr>
            </a:lvl3pPr>
            <a:lvl4pPr>
              <a:spcBef>
                <a:spcPts val="0"/>
              </a:spcBef>
              <a:buClr>
                <a:srgbClr val="009AC7"/>
              </a:buClr>
              <a:defRPr sz="1400">
                <a:latin typeface="Century Gothic" panose="020B0502020202020204" pitchFamily="34" charset="0"/>
              </a:defRPr>
            </a:lvl4pPr>
            <a:lvl5pPr>
              <a:spcBef>
                <a:spcPts val="0"/>
              </a:spcBef>
              <a:buClr>
                <a:srgbClr val="009AC7"/>
              </a:buCl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4858BA7-8659-EF47-B121-939D5E0CE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64766"/>
            <a:ext cx="10817087" cy="1060704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Bullets Slide Title</a:t>
            </a:r>
          </a:p>
        </p:txBody>
      </p:sp>
    </p:spTree>
    <p:extLst>
      <p:ext uri="{BB962C8B-B14F-4D97-AF65-F5344CB8AC3E}">
        <p14:creationId xmlns:p14="http://schemas.microsoft.com/office/powerpoint/2010/main" val="89810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930266D-D2BF-9044-8DF7-F5EB6F4F21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64766"/>
            <a:ext cx="10817087" cy="1060704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Standard Blank Slide Title</a:t>
            </a:r>
          </a:p>
        </p:txBody>
      </p:sp>
    </p:spTree>
    <p:extLst>
      <p:ext uri="{BB962C8B-B14F-4D97-AF65-F5344CB8AC3E}">
        <p14:creationId xmlns:p14="http://schemas.microsoft.com/office/powerpoint/2010/main" val="391463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490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A8B067F-2DB5-464A-8567-8CEFD0DAE7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1" y="1721589"/>
            <a:ext cx="4767470" cy="3569284"/>
          </a:xfrm>
          <a:prstGeom prst="rect">
            <a:avLst/>
          </a:prstGeom>
        </p:spPr>
        <p:txBody>
          <a:bodyPr vert="horz" lIns="0" tIns="0" rIns="0"/>
          <a:lstStyle>
            <a:lvl1pPr marL="0" indent="0" algn="l">
              <a:lnSpc>
                <a:spcPts val="2200"/>
              </a:lnSpc>
              <a:spcAft>
                <a:spcPts val="600"/>
              </a:spcAft>
              <a:buNone/>
              <a:defRPr sz="1400">
                <a:solidFill>
                  <a:srgbClr val="3E3E3E"/>
                </a:solidFill>
                <a:latin typeface="Century Gothic" panose="020B0502020202020204" pitchFamily="34" charset="0"/>
              </a:defRPr>
            </a:lvl1pPr>
          </a:lstStyle>
          <a:p>
            <a:pPr algn="l">
              <a:lnSpc>
                <a:spcPts val="2200"/>
              </a:lnSpc>
              <a:spcAft>
                <a:spcPts val="600"/>
              </a:spcAft>
            </a:pPr>
            <a:r>
              <a:rPr lang="en-US" sz="1600" dirty="0">
                <a:solidFill>
                  <a:schemeClr val="accent5"/>
                </a:solidFill>
              </a:rPr>
              <a:t>Click to edit body copy</a:t>
            </a:r>
            <a:r>
              <a:rPr lang="en-US" sz="1600" baseline="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Lorem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ipsum</a:t>
            </a:r>
            <a:r>
              <a:rPr lang="en-US" sz="1600" dirty="0">
                <a:solidFill>
                  <a:schemeClr val="accent5"/>
                </a:solidFill>
              </a:rPr>
              <a:t> dolor sit </a:t>
            </a:r>
            <a:r>
              <a:rPr lang="en-US" sz="1600" dirty="0" err="1">
                <a:solidFill>
                  <a:schemeClr val="accent5"/>
                </a:solidFill>
              </a:rPr>
              <a:t>amet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consectetuer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adipiscing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elit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sed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diam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nonummy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nibh</a:t>
            </a:r>
            <a:r>
              <a:rPr lang="en-US" sz="1600" dirty="0">
                <a:solidFill>
                  <a:schemeClr val="accent5"/>
                </a:solidFill>
              </a:rPr>
              <a:t> euismod </a:t>
            </a:r>
            <a:r>
              <a:rPr lang="en-US" sz="1600" dirty="0" err="1">
                <a:solidFill>
                  <a:schemeClr val="accent5"/>
                </a:solidFill>
              </a:rPr>
              <a:t>tincidunt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laoreet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magna </a:t>
            </a:r>
            <a:r>
              <a:rPr lang="en-US" sz="1600" dirty="0" err="1">
                <a:solidFill>
                  <a:schemeClr val="accent5"/>
                </a:solidFill>
              </a:rPr>
              <a:t>aliquam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erat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volutpat</a:t>
            </a:r>
            <a:r>
              <a:rPr lang="en-US" sz="1600" dirty="0">
                <a:solidFill>
                  <a:schemeClr val="accent5"/>
                </a:solidFill>
              </a:rPr>
              <a:t>.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wisi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enim</a:t>
            </a:r>
            <a:r>
              <a:rPr lang="en-US" sz="1600" dirty="0">
                <a:solidFill>
                  <a:schemeClr val="accent5"/>
                </a:solidFill>
              </a:rPr>
              <a:t> ad minim </a:t>
            </a:r>
            <a:r>
              <a:rPr lang="en-US" sz="1600" dirty="0" err="1">
                <a:solidFill>
                  <a:schemeClr val="accent5"/>
                </a:solidFill>
              </a:rPr>
              <a:t>veniam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quis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nostrud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exerci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tation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ullamcorper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suscipit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lobortis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nisl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ut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aliquip</a:t>
            </a:r>
            <a:r>
              <a:rPr lang="en-US" sz="1600" dirty="0">
                <a:solidFill>
                  <a:schemeClr val="accent5"/>
                </a:solidFill>
              </a:rPr>
              <a:t> ex </a:t>
            </a:r>
            <a:r>
              <a:rPr lang="en-US" sz="1600" dirty="0" err="1">
                <a:solidFill>
                  <a:schemeClr val="accent5"/>
                </a:solidFill>
              </a:rPr>
              <a:t>ea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commodo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consequat</a:t>
            </a:r>
            <a:r>
              <a:rPr lang="en-US" sz="1600" dirty="0">
                <a:solidFill>
                  <a:schemeClr val="accent5"/>
                </a:solidFill>
              </a:rPr>
              <a:t>. </a:t>
            </a:r>
            <a:r>
              <a:rPr lang="en-US" sz="1600" dirty="0" err="1">
                <a:solidFill>
                  <a:schemeClr val="accent5"/>
                </a:solidFill>
              </a:rPr>
              <a:t>Duis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autem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vel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iriure</a:t>
            </a:r>
            <a:r>
              <a:rPr lang="en-US" sz="1600" dirty="0">
                <a:solidFill>
                  <a:schemeClr val="accent5"/>
                </a:solidFill>
              </a:rPr>
              <a:t> dolor in </a:t>
            </a:r>
            <a:r>
              <a:rPr lang="en-US" sz="1600" dirty="0" err="1">
                <a:solidFill>
                  <a:schemeClr val="accent5"/>
                </a:solidFill>
              </a:rPr>
              <a:t>hendrerit</a:t>
            </a:r>
            <a:r>
              <a:rPr lang="en-US" sz="1600" dirty="0">
                <a:solidFill>
                  <a:schemeClr val="accent5"/>
                </a:solidFill>
              </a:rPr>
              <a:t> in </a:t>
            </a:r>
            <a:r>
              <a:rPr lang="en-US" sz="1600" dirty="0" err="1">
                <a:solidFill>
                  <a:schemeClr val="accent5"/>
                </a:solidFill>
              </a:rPr>
              <a:t>vulputate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velit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esse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molestie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consequat</a:t>
            </a:r>
            <a:r>
              <a:rPr lang="en-US" sz="1600" dirty="0">
                <a:solidFill>
                  <a:schemeClr val="accent5"/>
                </a:solidFill>
              </a:rPr>
              <a:t>, </a:t>
            </a:r>
            <a:r>
              <a:rPr lang="en-US" sz="1600" dirty="0" err="1">
                <a:solidFill>
                  <a:schemeClr val="accent5"/>
                </a:solidFill>
              </a:rPr>
              <a:t>vel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illum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eu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feugiat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nulla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facilisis</a:t>
            </a:r>
            <a:r>
              <a:rPr lang="en-US" sz="1600" dirty="0">
                <a:solidFill>
                  <a:schemeClr val="accent5"/>
                </a:solidFill>
              </a:rPr>
              <a:t> at </a:t>
            </a:r>
            <a:r>
              <a:rPr lang="en-US" sz="1600" dirty="0" err="1">
                <a:solidFill>
                  <a:schemeClr val="accent5"/>
                </a:solidFill>
              </a:rPr>
              <a:t>vero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eros</a:t>
            </a:r>
            <a:r>
              <a:rPr lang="en-US" sz="1600" dirty="0">
                <a:solidFill>
                  <a:schemeClr val="accent5"/>
                </a:solidFill>
              </a:rPr>
              <a:t> et </a:t>
            </a:r>
            <a:r>
              <a:rPr lang="en-US" sz="1600" dirty="0" err="1">
                <a:solidFill>
                  <a:schemeClr val="accent5"/>
                </a:solidFill>
              </a:rPr>
              <a:t>accumsan</a:t>
            </a:r>
            <a:r>
              <a:rPr lang="en-US" sz="1600" dirty="0">
                <a:solidFill>
                  <a:schemeClr val="accent5"/>
                </a:solidFill>
              </a:rPr>
              <a:t> et </a:t>
            </a:r>
            <a:r>
              <a:rPr lang="en-US" sz="1600" dirty="0" err="1">
                <a:solidFill>
                  <a:schemeClr val="accent5"/>
                </a:solidFill>
              </a:rPr>
              <a:t>iusto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odio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dignissim</a:t>
            </a:r>
            <a:r>
              <a:rPr lang="en-US" sz="1600" dirty="0">
                <a:solidFill>
                  <a:schemeClr val="accent5"/>
                </a:solidFill>
              </a:rPr>
              <a:t> qui </a:t>
            </a:r>
            <a:r>
              <a:rPr lang="en-US" sz="1600" dirty="0" err="1">
                <a:solidFill>
                  <a:schemeClr val="accent5"/>
                </a:solidFill>
              </a:rPr>
              <a:t>blandit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praesent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luptatum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zzril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delenit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augue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duis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dolore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te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feugait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nulla</a:t>
            </a:r>
            <a:r>
              <a:rPr lang="en-US" sz="1600" dirty="0">
                <a:solidFill>
                  <a:schemeClr val="accent5"/>
                </a:solidFill>
              </a:rPr>
              <a:t> </a:t>
            </a:r>
            <a:r>
              <a:rPr lang="en-US" sz="1600" dirty="0" err="1">
                <a:solidFill>
                  <a:schemeClr val="accent5"/>
                </a:solidFill>
              </a:rPr>
              <a:t>facilisi</a:t>
            </a:r>
            <a:r>
              <a:rPr lang="en-US" sz="1600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FCA789-6329-4C4A-8F91-7B83DEB6ED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327766"/>
            <a:ext cx="4767470" cy="105923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Standard Content Slide Title 2</a:t>
            </a:r>
          </a:p>
        </p:txBody>
      </p:sp>
    </p:spTree>
    <p:extLst>
      <p:ext uri="{BB962C8B-B14F-4D97-AF65-F5344CB8AC3E}">
        <p14:creationId xmlns:p14="http://schemas.microsoft.com/office/powerpoint/2010/main" val="173301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3F969B-BA3B-C44E-A9D2-7418431C78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327766"/>
            <a:ext cx="4767470" cy="1059235"/>
          </a:xfrm>
          <a:prstGeom prst="rect">
            <a:avLst/>
          </a:prstGeom>
        </p:spPr>
        <p:txBody>
          <a:bodyPr lIns="0" tIns="91440" rIns="0" bIns="0"/>
          <a:lstStyle>
            <a:lvl1pPr marL="0" indent="0">
              <a:lnSpc>
                <a:spcPts val="4300"/>
              </a:lnSpc>
              <a:spcBef>
                <a:spcPts val="0"/>
              </a:spcBef>
              <a:buFontTx/>
              <a:buNone/>
              <a:defRPr sz="3600" b="1" i="0" spc="30" baseline="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243763" indent="0">
              <a:buFontTx/>
              <a:buNone/>
              <a:defRPr/>
            </a:lvl2pPr>
            <a:lvl3pPr marL="609417" indent="0">
              <a:buFontTx/>
              <a:buNone/>
              <a:defRPr/>
            </a:lvl3pPr>
            <a:lvl4pPr marL="853181" indent="0">
              <a:buFontTx/>
              <a:buNone/>
              <a:defRPr/>
            </a:lvl4pPr>
            <a:lvl5pPr marL="1218835" indent="0">
              <a:buFontTx/>
              <a:buNone/>
              <a:defRPr/>
            </a:lvl5pPr>
          </a:lstStyle>
          <a:p>
            <a:pPr lvl="0"/>
            <a:r>
              <a:rPr lang="en-US"/>
              <a:t>Bullet Content </a:t>
            </a:r>
            <a:br>
              <a:rPr lang="en-US"/>
            </a:br>
            <a:r>
              <a:rPr lang="en-US"/>
              <a:t>Slide Title 2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9B4AFD4-0665-1344-9BEA-B36FE08057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1" y="1909134"/>
            <a:ext cx="4767470" cy="3799696"/>
          </a:xfrm>
          <a:prstGeom prst="rect">
            <a:avLst/>
          </a:prstGeom>
        </p:spPr>
        <p:txBody>
          <a:bodyPr lIns="0" tIns="0"/>
          <a:lstStyle>
            <a:lvl1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1pPr>
            <a:lvl2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2pPr>
            <a:lvl3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3pPr>
            <a:lvl4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4pPr>
            <a:lvl5pPr>
              <a:spcBef>
                <a:spcPts val="0"/>
              </a:spcBef>
              <a:buClr>
                <a:srgbClr val="1A9AC7"/>
              </a:buCl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4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8D1B85-8FE3-2347-9F9C-3131B11375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1090"/>
            <a:ext cx="12188952" cy="5559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A09D4A-C7C0-8147-A3B8-A7E92DDABF38}"/>
              </a:ext>
            </a:extLst>
          </p:cNvPr>
          <p:cNvSpPr txBox="1"/>
          <p:nvPr userDrawn="1"/>
        </p:nvSpPr>
        <p:spPr>
          <a:xfrm>
            <a:off x="305193" y="6494211"/>
            <a:ext cx="4018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E3B"/>
                </a:solidFill>
                <a:latin typeface="Avenir Next" panose="020B0503020202020204" pitchFamily="34" charset="0"/>
              </a:rPr>
              <a:t>© 2024 Whitman-Walker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7523C-7CE7-74F2-4AD3-BE81310049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4853" y="5813904"/>
            <a:ext cx="2258492" cy="6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4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l" defTabSz="609433" rtl="0" eaLnBrk="1" latinLnBrk="0" hangingPunct="1">
        <a:lnSpc>
          <a:spcPts val="5850"/>
        </a:lnSpc>
        <a:spcBef>
          <a:spcPct val="0"/>
        </a:spcBef>
        <a:buNone/>
        <a:defRPr sz="5400" b="1" i="0" kern="1200" spc="50" baseline="0">
          <a:solidFill>
            <a:schemeClr val="bg1"/>
          </a:solidFill>
          <a:latin typeface="Avenir Next" panose="020B0503020202020204" pitchFamily="34" charset="0"/>
          <a:ea typeface="+mj-ea"/>
          <a:cs typeface="Arial"/>
        </a:defRPr>
      </a:lvl1pPr>
    </p:titleStyle>
    <p:bodyStyle>
      <a:lvl1pPr marL="457074" indent="-457074" algn="l" defTabSz="609433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28" indent="-380897" algn="l" defTabSz="609433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0" indent="-304716" algn="l" defTabSz="609433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3" indent="-304716" algn="l" defTabSz="609433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446" indent="-304716" algn="l" defTabSz="609433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2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4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DB6394-84C3-7D4C-9D1E-4C9F5E363483}"/>
              </a:ext>
            </a:extLst>
          </p:cNvPr>
          <p:cNvSpPr/>
          <p:nvPr userDrawn="1"/>
        </p:nvSpPr>
        <p:spPr>
          <a:xfrm>
            <a:off x="0" y="0"/>
            <a:ext cx="11535229" cy="132080"/>
          </a:xfrm>
          <a:prstGeom prst="rect">
            <a:avLst/>
          </a:prstGeom>
          <a:solidFill>
            <a:srgbClr val="1A9A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AB8CE3-DB79-D64A-B646-E74A089CFCB1}"/>
              </a:ext>
            </a:extLst>
          </p:cNvPr>
          <p:cNvCxnSpPr>
            <a:cxnSpLocks/>
          </p:cNvCxnSpPr>
          <p:nvPr userDrawn="1"/>
        </p:nvCxnSpPr>
        <p:spPr>
          <a:xfrm>
            <a:off x="725557" y="6004560"/>
            <a:ext cx="10773691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1FA8456-13A3-B44E-C4CC-218B042FBA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081048" y="6178502"/>
            <a:ext cx="1454181" cy="446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920D76-4032-26D0-4FB0-24D7B9BF0639}"/>
              </a:ext>
            </a:extLst>
          </p:cNvPr>
          <p:cNvSpPr txBox="1"/>
          <p:nvPr userDrawn="1"/>
        </p:nvSpPr>
        <p:spPr>
          <a:xfrm>
            <a:off x="720222" y="6230964"/>
            <a:ext cx="232171" cy="2396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82FF33D2-5403-AD4B-B4AB-54071188CC56}" type="slidenum">
              <a:rPr lang="en-US" sz="1050" b="0" i="0" spc="-100" baseline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‹#›</a:t>
            </a:fld>
            <a:endParaRPr lang="en-US" sz="1050" b="0" i="0" spc="-100" baseline="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4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74" r:id="rId2"/>
    <p:sldLayoutId id="2147483651" r:id="rId3"/>
    <p:sldLayoutId id="2147483665" r:id="rId4"/>
    <p:sldLayoutId id="2147483666" r:id="rId5"/>
    <p:sldLayoutId id="2147483675" r:id="rId6"/>
  </p:sldLayoutIdLst>
  <p:hf hdr="0" ftr="0" dt="0"/>
  <p:txStyles>
    <p:titleStyle>
      <a:lvl1pPr algn="l" defTabSz="609433" rtl="0" eaLnBrk="1" latinLnBrk="0" hangingPunct="1">
        <a:spcBef>
          <a:spcPct val="0"/>
        </a:spcBef>
        <a:buNone/>
        <a:defRPr sz="2600" b="1" kern="1200">
          <a:solidFill>
            <a:srgbClr val="005C84"/>
          </a:solidFill>
          <a:latin typeface="+mj-lt"/>
          <a:ea typeface="+mj-ea"/>
          <a:cs typeface="+mj-cs"/>
        </a:defRPr>
      </a:lvl1pPr>
    </p:titleStyle>
    <p:bodyStyle>
      <a:lvl1pPr marL="213295" indent="-213295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02770" indent="-259007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–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792243" indent="-18282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SzPct val="60000"/>
        <a:buFont typeface="Courier New" panose="02070309020205020404" pitchFamily="49" charset="0"/>
        <a:buChar char="o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157897" indent="-30471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–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23551" indent="-30471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System Font Regular"/>
        <a:buChar char="&gt;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2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4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9034C7-37AA-E143-84D6-27455A06FE67}"/>
              </a:ext>
            </a:extLst>
          </p:cNvPr>
          <p:cNvSpPr/>
          <p:nvPr userDrawn="1"/>
        </p:nvSpPr>
        <p:spPr>
          <a:xfrm>
            <a:off x="6094412" y="-2"/>
            <a:ext cx="6094411" cy="6856211"/>
          </a:xfrm>
          <a:prstGeom prst="rect">
            <a:avLst/>
          </a:prstGeom>
          <a:solidFill>
            <a:srgbClr val="1A9A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C888F9-A64E-E74A-86F2-D05EE5064F41}"/>
              </a:ext>
            </a:extLst>
          </p:cNvPr>
          <p:cNvCxnSpPr>
            <a:cxnSpLocks/>
          </p:cNvCxnSpPr>
          <p:nvPr userDrawn="1"/>
        </p:nvCxnSpPr>
        <p:spPr>
          <a:xfrm>
            <a:off x="725557" y="6004560"/>
            <a:ext cx="10773691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0226969-8410-DFCF-BB6F-98057E68DF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1048" y="6178502"/>
            <a:ext cx="1454181" cy="446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302C37-2EB8-7024-B2A8-BD68055A0DAB}"/>
              </a:ext>
            </a:extLst>
          </p:cNvPr>
          <p:cNvSpPr txBox="1"/>
          <p:nvPr userDrawn="1"/>
        </p:nvSpPr>
        <p:spPr>
          <a:xfrm>
            <a:off x="720222" y="6230964"/>
            <a:ext cx="232171" cy="2396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82FF33D2-5403-AD4B-B4AB-54071188CC56}" type="slidenum">
              <a:rPr lang="en-US" sz="1050" b="0" i="0" spc="-100" baseline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‹#›</a:t>
            </a:fld>
            <a:endParaRPr lang="en-US" sz="1050" b="0" i="0" spc="-100" baseline="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53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2" r:id="rId2"/>
    <p:sldLayoutId id="2147483714" r:id="rId3"/>
  </p:sldLayoutIdLst>
  <p:hf hdr="0" ftr="0" dt="0"/>
  <p:txStyles>
    <p:titleStyle>
      <a:lvl1pPr algn="l" defTabSz="609433" rtl="0" eaLnBrk="1" latinLnBrk="0" hangingPunct="1">
        <a:spcBef>
          <a:spcPct val="0"/>
        </a:spcBef>
        <a:buNone/>
        <a:defRPr sz="2600" b="1" kern="1200">
          <a:solidFill>
            <a:srgbClr val="005C84"/>
          </a:solidFill>
          <a:latin typeface="+mj-lt"/>
          <a:ea typeface="+mj-ea"/>
          <a:cs typeface="+mj-cs"/>
        </a:defRPr>
      </a:lvl1pPr>
    </p:titleStyle>
    <p:bodyStyle>
      <a:lvl1pPr marL="213295" indent="-213295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02770" indent="-259007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–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792243" indent="-18282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SzPct val="60000"/>
        <a:buFont typeface="Courier New" panose="02070309020205020404" pitchFamily="49" charset="0"/>
        <a:buChar char="o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157897" indent="-30471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–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23551" indent="-30471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System Font Regular"/>
        <a:buChar char="&gt;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2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4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4DE06D1-5044-8D42-9247-EE6BD9C3AEC3}"/>
              </a:ext>
            </a:extLst>
          </p:cNvPr>
          <p:cNvSpPr/>
          <p:nvPr userDrawn="1"/>
        </p:nvSpPr>
        <p:spPr>
          <a:xfrm>
            <a:off x="725557" y="6225732"/>
            <a:ext cx="236468" cy="23646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4294829-A778-B64D-9AA7-C611555D2C3C}"/>
              </a:ext>
            </a:extLst>
          </p:cNvPr>
          <p:cNvSpPr/>
          <p:nvPr userDrawn="1"/>
        </p:nvSpPr>
        <p:spPr>
          <a:xfrm>
            <a:off x="725557" y="6225732"/>
            <a:ext cx="236468" cy="23646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55F96-F8EF-AD44-A138-0681CD6C7019}"/>
              </a:ext>
            </a:extLst>
          </p:cNvPr>
          <p:cNvSpPr/>
          <p:nvPr userDrawn="1"/>
        </p:nvSpPr>
        <p:spPr>
          <a:xfrm>
            <a:off x="725557" y="6225732"/>
            <a:ext cx="236468" cy="23646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649865-927F-F644-BAD8-D8A1F279FD5C}"/>
              </a:ext>
            </a:extLst>
          </p:cNvPr>
          <p:cNvSpPr/>
          <p:nvPr userDrawn="1"/>
        </p:nvSpPr>
        <p:spPr>
          <a:xfrm>
            <a:off x="0" y="-2"/>
            <a:ext cx="12188823" cy="6856211"/>
          </a:xfrm>
          <a:prstGeom prst="rect">
            <a:avLst/>
          </a:prstGeom>
          <a:solidFill>
            <a:srgbClr val="1A9A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AE6461-6C88-0440-972D-20AF72D07ABA}"/>
              </a:ext>
            </a:extLst>
          </p:cNvPr>
          <p:cNvCxnSpPr>
            <a:cxnSpLocks/>
          </p:cNvCxnSpPr>
          <p:nvPr userDrawn="1"/>
        </p:nvCxnSpPr>
        <p:spPr>
          <a:xfrm>
            <a:off x="725557" y="6004560"/>
            <a:ext cx="10773691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C423566-64A4-1072-B696-A97E09AE8D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1048" y="6178502"/>
            <a:ext cx="1454181" cy="446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B12546-682C-5A74-C93D-0684ABEA3EE8}"/>
              </a:ext>
            </a:extLst>
          </p:cNvPr>
          <p:cNvSpPr txBox="1"/>
          <p:nvPr userDrawn="1"/>
        </p:nvSpPr>
        <p:spPr>
          <a:xfrm>
            <a:off x="720222" y="6230964"/>
            <a:ext cx="232171" cy="2396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82FF33D2-5403-AD4B-B4AB-54071188CC56}" type="slidenum">
              <a:rPr lang="en-US" sz="1050" b="0" i="0" spc="-100" baseline="0" smtClean="0">
                <a:solidFill>
                  <a:schemeClr val="bg1"/>
                </a:solidFill>
                <a:latin typeface="Century Gothic" panose="020B0502020202020204" pitchFamily="34" charset="0"/>
              </a:rPr>
              <a:t>‹#›</a:t>
            </a:fld>
            <a:endParaRPr lang="en-US" sz="1050" b="0" i="0" spc="-10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2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1F8436-BA5C-404D-ABB9-CFB87CA045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22" y="893"/>
            <a:ext cx="12183779" cy="68562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7B82CB-E374-1847-8912-7F8C2FCC504E}"/>
              </a:ext>
            </a:extLst>
          </p:cNvPr>
          <p:cNvCxnSpPr>
            <a:cxnSpLocks/>
          </p:cNvCxnSpPr>
          <p:nvPr userDrawn="1"/>
        </p:nvCxnSpPr>
        <p:spPr>
          <a:xfrm>
            <a:off x="725557" y="6004560"/>
            <a:ext cx="10773691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4405251-B9EB-FDA9-46E4-B72185FC44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1048" y="6178502"/>
            <a:ext cx="1454181" cy="446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71CB6-A3E0-E857-1949-8193F48E5E8D}"/>
              </a:ext>
            </a:extLst>
          </p:cNvPr>
          <p:cNvSpPr txBox="1"/>
          <p:nvPr userDrawn="1"/>
        </p:nvSpPr>
        <p:spPr>
          <a:xfrm>
            <a:off x="720222" y="6230964"/>
            <a:ext cx="232171" cy="2396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82FF33D2-5403-AD4B-B4AB-54071188CC56}" type="slidenum">
              <a:rPr lang="en-US" sz="1050" b="0" i="0" spc="-100" baseline="0" smtClean="0">
                <a:solidFill>
                  <a:schemeClr val="bg1"/>
                </a:solidFill>
                <a:latin typeface="Century Gothic" panose="020B0502020202020204" pitchFamily="34" charset="0"/>
              </a:rPr>
              <a:t>‹#›</a:t>
            </a:fld>
            <a:endParaRPr lang="en-US" sz="1050" b="0" i="0" spc="-10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7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55D923-3912-3B42-B891-5B76B847DC54}"/>
              </a:ext>
            </a:extLst>
          </p:cNvPr>
          <p:cNvSpPr/>
          <p:nvPr userDrawn="1"/>
        </p:nvSpPr>
        <p:spPr>
          <a:xfrm>
            <a:off x="3322" y="1789"/>
            <a:ext cx="6094412" cy="6856211"/>
          </a:xfrm>
          <a:prstGeom prst="rect">
            <a:avLst/>
          </a:prstGeom>
          <a:solidFill>
            <a:srgbClr val="1A9A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116CF0-902D-394B-98B2-8DA9B854049B}"/>
              </a:ext>
            </a:extLst>
          </p:cNvPr>
          <p:cNvCxnSpPr>
            <a:cxnSpLocks/>
          </p:cNvCxnSpPr>
          <p:nvPr userDrawn="1"/>
        </p:nvCxnSpPr>
        <p:spPr>
          <a:xfrm>
            <a:off x="725557" y="6004560"/>
            <a:ext cx="10773691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7">
            <a:extLst>
              <a:ext uri="{FF2B5EF4-FFF2-40B4-BE49-F238E27FC236}">
                <a16:creationId xmlns:a16="http://schemas.microsoft.com/office/drawing/2014/main" id="{BBBAC716-4CD6-4148-8856-CCBFE2711D79}"/>
              </a:ext>
            </a:extLst>
          </p:cNvPr>
          <p:cNvSpPr txBox="1">
            <a:spLocks/>
          </p:cNvSpPr>
          <p:nvPr userDrawn="1"/>
        </p:nvSpPr>
        <p:spPr>
          <a:xfrm>
            <a:off x="731520" y="2940269"/>
            <a:ext cx="4916245" cy="259990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30" baseline="0">
                <a:solidFill>
                  <a:schemeClr val="bg1"/>
                </a:solidFill>
                <a:latin typeface="Avenir Next" panose="020B0503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Century Gothic" panose="020B0502020202020204" pitchFamily="34" charset="0"/>
              </a:rPr>
              <a:t>Thank you.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82B718-8768-C049-8784-2DC8C73BEE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35086" y="4202778"/>
            <a:ext cx="254000" cy="25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4D5CE-2ED9-F149-8013-74A719D10F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3686" y="4202778"/>
            <a:ext cx="254000" cy="25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054F22-D44E-3842-B841-A9BFBC0FCB37}"/>
              </a:ext>
            </a:extLst>
          </p:cNvPr>
          <p:cNvSpPr txBox="1"/>
          <p:nvPr userDrawn="1"/>
        </p:nvSpPr>
        <p:spPr>
          <a:xfrm>
            <a:off x="6961637" y="4207964"/>
            <a:ext cx="1172050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200" b="1" dirty="0">
                <a:solidFill>
                  <a:srgbClr val="009AC7"/>
                </a:solidFill>
                <a:effectLst/>
                <a:latin typeface="Century Gothic" panose="020B0502020202020204" pitchFamily="34" charset="0"/>
              </a:rPr>
              <a:t>202.745.7000</a:t>
            </a:r>
            <a:endParaRPr lang="en-US" sz="1200" dirty="0">
              <a:solidFill>
                <a:srgbClr val="009AC7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443A53-AAB9-A44B-8F0D-8D1864A46CD2}"/>
              </a:ext>
            </a:extLst>
          </p:cNvPr>
          <p:cNvSpPr txBox="1"/>
          <p:nvPr userDrawn="1"/>
        </p:nvSpPr>
        <p:spPr>
          <a:xfrm>
            <a:off x="8466730" y="4207964"/>
            <a:ext cx="1823114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200" b="1" kern="1200" dirty="0">
                <a:solidFill>
                  <a:srgbClr val="1A9AC7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whitman-walker.org</a:t>
            </a:r>
            <a:endParaRPr lang="en-US" sz="1200" kern="1200" dirty="0">
              <a:solidFill>
                <a:srgbClr val="1A9AC7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70A33A-9CA7-4F4D-BCD6-5B15A0C39487}"/>
              </a:ext>
            </a:extLst>
          </p:cNvPr>
          <p:cNvSpPr txBox="1"/>
          <p:nvPr userDrawn="1"/>
        </p:nvSpPr>
        <p:spPr>
          <a:xfrm>
            <a:off x="6635086" y="4670244"/>
            <a:ext cx="1608220" cy="5078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900" b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Whitman-Walker Health</a:t>
            </a:r>
            <a:endParaRPr lang="en-US" sz="9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1525 14th St., NW</a:t>
            </a: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Washington, DC 20005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804631-878B-6147-A2F4-346E19327C28}"/>
              </a:ext>
            </a:extLst>
          </p:cNvPr>
          <p:cNvSpPr txBox="1"/>
          <p:nvPr userDrawn="1"/>
        </p:nvSpPr>
        <p:spPr>
          <a:xfrm>
            <a:off x="8163503" y="4670244"/>
            <a:ext cx="1838912" cy="5078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900" b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Whitman-Walker at LIZ</a:t>
            </a:r>
            <a:endParaRPr lang="en-US" sz="9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1377 R Street, NW, Suite 200 </a:t>
            </a: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Washington, DC 20009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37D558-BAD5-4D4D-AF9A-FB67EE83F763}"/>
              </a:ext>
            </a:extLst>
          </p:cNvPr>
          <p:cNvSpPr txBox="1"/>
          <p:nvPr userDrawn="1"/>
        </p:nvSpPr>
        <p:spPr>
          <a:xfrm>
            <a:off x="9833496" y="4670244"/>
            <a:ext cx="2043763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900" b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Max Robinson Center</a:t>
            </a:r>
            <a:endParaRPr lang="en-US" sz="9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r>
              <a:rPr lang="en-US" sz="9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1201 Sycamore Drive, SE Washington, DC 20032</a:t>
            </a:r>
            <a:br>
              <a:rPr lang="en-US" sz="9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</a:br>
            <a:endParaRPr lang="en-US" sz="90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C75DA-87F0-73FC-E83C-B4C2D517C6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95675" y="2705736"/>
            <a:ext cx="3062273" cy="9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8D1B85-8FE3-2347-9F9C-3131B11375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" y="1090"/>
            <a:ext cx="12188952" cy="55590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A09D4A-C7C0-8147-A3B8-A7E92DDABF38}"/>
              </a:ext>
            </a:extLst>
          </p:cNvPr>
          <p:cNvSpPr txBox="1"/>
          <p:nvPr userDrawn="1"/>
        </p:nvSpPr>
        <p:spPr>
          <a:xfrm>
            <a:off x="305193" y="6494211"/>
            <a:ext cx="40181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02E3B"/>
                </a:solidFill>
                <a:latin typeface="Avenir Next" panose="020B0503020202020204" pitchFamily="34" charset="0"/>
              </a:rPr>
              <a:t>© 2023 Whitman-Walker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7523C-7CE7-74F2-4AD3-BE81310049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4853" y="5813904"/>
            <a:ext cx="2258492" cy="6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7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 ftr="0" dt="0"/>
  <p:txStyles>
    <p:titleStyle>
      <a:lvl1pPr algn="l" defTabSz="609433" rtl="0" eaLnBrk="1" latinLnBrk="0" hangingPunct="1">
        <a:lnSpc>
          <a:spcPts val="5850"/>
        </a:lnSpc>
        <a:spcBef>
          <a:spcPct val="0"/>
        </a:spcBef>
        <a:buNone/>
        <a:defRPr sz="5400" b="1" i="0" kern="1200" spc="50" baseline="0">
          <a:solidFill>
            <a:schemeClr val="bg1"/>
          </a:solidFill>
          <a:latin typeface="Avenir Next" panose="020B0503020202020204" pitchFamily="34" charset="0"/>
          <a:ea typeface="+mj-ea"/>
          <a:cs typeface="Arial"/>
        </a:defRPr>
      </a:lvl1pPr>
    </p:titleStyle>
    <p:bodyStyle>
      <a:lvl1pPr marL="457074" indent="-457074" algn="l" defTabSz="609433" rtl="0" eaLnBrk="1" latinLnBrk="0" hangingPunct="1">
        <a:spcBef>
          <a:spcPct val="20000"/>
        </a:spcBef>
        <a:buFont typeface="Arial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328" indent="-380897" algn="l" defTabSz="609433" rtl="0" eaLnBrk="1" latinLnBrk="0" hangingPunct="1">
        <a:spcBef>
          <a:spcPct val="20000"/>
        </a:spcBef>
        <a:buFont typeface="Arial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80" indent="-304716" algn="l" defTabSz="609433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013" indent="-304716" algn="l" defTabSz="609433" rtl="0" eaLnBrk="1" latinLnBrk="0" hangingPunct="1">
        <a:spcBef>
          <a:spcPct val="20000"/>
        </a:spcBef>
        <a:buFont typeface="Arial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446" indent="-304716" algn="l" defTabSz="609433" rtl="0" eaLnBrk="1" latinLnBrk="0" hangingPunct="1">
        <a:spcBef>
          <a:spcPct val="20000"/>
        </a:spcBef>
        <a:buFont typeface="Arial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2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4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9034C7-37AA-E143-84D6-27455A06FE67}"/>
              </a:ext>
            </a:extLst>
          </p:cNvPr>
          <p:cNvSpPr/>
          <p:nvPr userDrawn="1"/>
        </p:nvSpPr>
        <p:spPr>
          <a:xfrm>
            <a:off x="6094412" y="-2"/>
            <a:ext cx="6094411" cy="6856211"/>
          </a:xfrm>
          <a:prstGeom prst="rect">
            <a:avLst/>
          </a:prstGeom>
          <a:solidFill>
            <a:srgbClr val="1A9A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C888F9-A64E-E74A-86F2-D05EE5064F41}"/>
              </a:ext>
            </a:extLst>
          </p:cNvPr>
          <p:cNvCxnSpPr>
            <a:cxnSpLocks/>
          </p:cNvCxnSpPr>
          <p:nvPr userDrawn="1"/>
        </p:nvCxnSpPr>
        <p:spPr>
          <a:xfrm>
            <a:off x="725557" y="6004560"/>
            <a:ext cx="10773691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0226969-8410-DFCF-BB6F-98057E68DF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81048" y="6178502"/>
            <a:ext cx="1454181" cy="446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7CA81-B0F3-7CB9-720B-391A9F2DEFA6}"/>
              </a:ext>
            </a:extLst>
          </p:cNvPr>
          <p:cNvSpPr txBox="1"/>
          <p:nvPr userDrawn="1"/>
        </p:nvSpPr>
        <p:spPr>
          <a:xfrm>
            <a:off x="720222" y="6230964"/>
            <a:ext cx="232171" cy="23963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fld id="{82FF33D2-5403-AD4B-B4AB-54071188CC56}" type="slidenum">
              <a:rPr lang="en-US" sz="1050" b="0" i="0" spc="-100" baseline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‹#›</a:t>
            </a:fld>
            <a:endParaRPr lang="en-US" sz="1050" b="0" i="0" spc="-100" baseline="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0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</p:sldLayoutIdLst>
  <p:hf hdr="0" ftr="0" dt="0"/>
  <p:txStyles>
    <p:titleStyle>
      <a:lvl1pPr algn="l" defTabSz="609433" rtl="0" eaLnBrk="1" latinLnBrk="0" hangingPunct="1">
        <a:spcBef>
          <a:spcPct val="0"/>
        </a:spcBef>
        <a:buNone/>
        <a:defRPr sz="2600" b="1" kern="1200">
          <a:solidFill>
            <a:srgbClr val="005C84"/>
          </a:solidFill>
          <a:latin typeface="+mj-lt"/>
          <a:ea typeface="+mj-ea"/>
          <a:cs typeface="+mj-cs"/>
        </a:defRPr>
      </a:lvl1pPr>
    </p:titleStyle>
    <p:bodyStyle>
      <a:lvl1pPr marL="213295" indent="-213295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02770" indent="-259007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–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792243" indent="-18282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SzPct val="60000"/>
        <a:buFont typeface="Courier New" panose="02070309020205020404" pitchFamily="49" charset="0"/>
        <a:buChar char="o"/>
        <a:defRPr sz="18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157897" indent="-30471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Arial"/>
        <a:buChar char="–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23551" indent="-304716" algn="l" defTabSz="609433" rtl="0" eaLnBrk="1" latinLnBrk="0" hangingPunct="1">
        <a:lnSpc>
          <a:spcPts val="2933"/>
        </a:lnSpc>
        <a:spcBef>
          <a:spcPct val="20000"/>
        </a:spcBef>
        <a:buClr>
          <a:srgbClr val="F79500"/>
        </a:buClr>
        <a:buFont typeface="System Font Regular"/>
        <a:buChar char="&gt;"/>
        <a:defRPr sz="18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3351878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311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742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175" indent="-304716" algn="l" defTabSz="609433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33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65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9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2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162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594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027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459" algn="l" defTabSz="609433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58950-42F5-03C3-93A0-647E2D5D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185" y="401633"/>
            <a:ext cx="11624640" cy="1492615"/>
          </a:xfrm>
        </p:spPr>
        <p:txBody>
          <a:bodyPr/>
          <a:lstStyle/>
          <a:p>
            <a:r>
              <a:rPr lang="en-US" sz="3600" dirty="0"/>
              <a:t>Long-Acting Injectable PrEP Program Initiation and Administration by Community Health Workers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4949B-C224-C2A5-2F3E-7199BBC6F6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758" y="3233569"/>
            <a:ext cx="5582513" cy="65740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Juan Carlos Loubriel </a:t>
            </a:r>
            <a:r>
              <a:rPr lang="en-US" sz="1100" dirty="0">
                <a:solidFill>
                  <a:srgbClr val="000000"/>
                </a:solidFill>
              </a:rPr>
              <a:t>(He/Him/</a:t>
            </a:r>
            <a:r>
              <a:rPr lang="en-US" sz="1100" dirty="0" err="1">
                <a:solidFill>
                  <a:srgbClr val="000000"/>
                </a:solidFill>
              </a:rPr>
              <a:t>Él</a:t>
            </a:r>
            <a:r>
              <a:rPr lang="en-US" sz="1100" dirty="0">
                <a:solidFill>
                  <a:srgbClr val="000000"/>
                </a:solidFill>
              </a:rPr>
              <a:t> )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Senior Director of Community Health &amp; Wellness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107D965-15C4-931A-424D-7EA7E4B35D86}"/>
              </a:ext>
            </a:extLst>
          </p:cNvPr>
          <p:cNvSpPr txBox="1">
            <a:spLocks/>
          </p:cNvSpPr>
          <p:nvPr/>
        </p:nvSpPr>
        <p:spPr>
          <a:xfrm>
            <a:off x="7834723" y="3233568"/>
            <a:ext cx="3793859" cy="65740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09433" rtl="0" eaLnBrk="1" latinLnBrk="0" hangingPunct="1">
              <a:spcBef>
                <a:spcPct val="20000"/>
              </a:spcBef>
              <a:buFontTx/>
              <a:buNone/>
              <a:defRPr sz="1800" b="1" i="0" kern="1200" spc="40" baseline="0">
                <a:solidFill>
                  <a:srgbClr val="009AC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90328" indent="-380897" algn="l" defTabSz="609433" rtl="0" eaLnBrk="1" latinLnBrk="0" hangingPunct="1">
              <a:spcBef>
                <a:spcPct val="20000"/>
              </a:spcBef>
              <a:buFont typeface="Arial"/>
              <a:buChar char="–"/>
              <a:defRPr sz="3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0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6" algn="l" defTabSz="609433" rtl="0" eaLnBrk="1" latinLnBrk="0" hangingPunct="1">
              <a:spcBef>
                <a:spcPct val="20000"/>
              </a:spcBef>
              <a:buFont typeface="Arial"/>
              <a:buChar char="–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46" indent="-304716" algn="l" defTabSz="609433" rtl="0" eaLnBrk="1" latinLnBrk="0" hangingPunct="1">
              <a:spcBef>
                <a:spcPct val="20000"/>
              </a:spcBef>
              <a:buFont typeface="Arial"/>
              <a:buChar char="»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8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1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2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5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Kevin Jordan Contreras </a:t>
            </a:r>
            <a:r>
              <a:rPr lang="en-US" sz="1000" dirty="0">
                <a:solidFill>
                  <a:srgbClr val="000000"/>
                </a:solidFill>
              </a:rPr>
              <a:t>(He/Him/They) </a:t>
            </a:r>
          </a:p>
          <a:p>
            <a:r>
              <a:rPr lang="en-US" dirty="0">
                <a:solidFill>
                  <a:srgbClr val="262626"/>
                </a:solidFill>
                <a:latin typeface="Segoe UI" panose="020B0502040204020203" pitchFamily="34" charset="0"/>
              </a:rPr>
              <a:t>Prevention Programs Manager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F11B11E-BA26-37D3-F1DE-F37DFCDD4325}"/>
              </a:ext>
            </a:extLst>
          </p:cNvPr>
          <p:cNvSpPr txBox="1">
            <a:spLocks/>
          </p:cNvSpPr>
          <p:nvPr/>
        </p:nvSpPr>
        <p:spPr>
          <a:xfrm>
            <a:off x="392774" y="4575491"/>
            <a:ext cx="3291986" cy="65740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09433" rtl="0" eaLnBrk="1" latinLnBrk="0" hangingPunct="1">
              <a:spcBef>
                <a:spcPct val="20000"/>
              </a:spcBef>
              <a:buFontTx/>
              <a:buNone/>
              <a:defRPr sz="1800" b="1" i="0" kern="1200" spc="40" baseline="0">
                <a:solidFill>
                  <a:srgbClr val="009AC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90328" indent="-380897" algn="l" defTabSz="609433" rtl="0" eaLnBrk="1" latinLnBrk="0" hangingPunct="1">
              <a:spcBef>
                <a:spcPct val="20000"/>
              </a:spcBef>
              <a:buFont typeface="Arial"/>
              <a:buChar char="–"/>
              <a:defRPr sz="3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0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6" algn="l" defTabSz="609433" rtl="0" eaLnBrk="1" latinLnBrk="0" hangingPunct="1">
              <a:spcBef>
                <a:spcPct val="20000"/>
              </a:spcBef>
              <a:buFont typeface="Arial"/>
              <a:buChar char="–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46" indent="-304716" algn="l" defTabSz="609433" rtl="0" eaLnBrk="1" latinLnBrk="0" hangingPunct="1">
              <a:spcBef>
                <a:spcPct val="20000"/>
              </a:spcBef>
              <a:buFont typeface="Arial"/>
              <a:buChar char="»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8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1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2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5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Michael Golden </a:t>
            </a:r>
            <a:r>
              <a:rPr lang="en-US" sz="1000" dirty="0">
                <a:solidFill>
                  <a:srgbClr val="000000"/>
                </a:solidFill>
              </a:rPr>
              <a:t>(He/They) </a:t>
            </a:r>
          </a:p>
          <a:p>
            <a:r>
              <a:rPr lang="en-US" dirty="0">
                <a:solidFill>
                  <a:srgbClr val="262626"/>
                </a:solidFill>
                <a:latin typeface="Segoe UI" panose="020B0502040204020203" pitchFamily="34" charset="0"/>
              </a:rPr>
              <a:t>PrEP Clinic Coordinator 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61E8B6-EDA7-AE62-17E6-15E931B5967C}"/>
              </a:ext>
            </a:extLst>
          </p:cNvPr>
          <p:cNvSpPr txBox="1">
            <a:spLocks/>
          </p:cNvSpPr>
          <p:nvPr/>
        </p:nvSpPr>
        <p:spPr>
          <a:xfrm>
            <a:off x="7997685" y="4533725"/>
            <a:ext cx="3291986" cy="65740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09433" rtl="0" eaLnBrk="1" latinLnBrk="0" hangingPunct="1">
              <a:spcBef>
                <a:spcPct val="20000"/>
              </a:spcBef>
              <a:buFontTx/>
              <a:buNone/>
              <a:defRPr sz="1800" b="1" i="0" kern="1200" spc="40" baseline="0">
                <a:solidFill>
                  <a:srgbClr val="009AC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90328" indent="-380897" algn="l" defTabSz="609433" rtl="0" eaLnBrk="1" latinLnBrk="0" hangingPunct="1">
              <a:spcBef>
                <a:spcPct val="20000"/>
              </a:spcBef>
              <a:buFont typeface="Arial"/>
              <a:buChar char="–"/>
              <a:defRPr sz="3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0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6" algn="l" defTabSz="609433" rtl="0" eaLnBrk="1" latinLnBrk="0" hangingPunct="1">
              <a:spcBef>
                <a:spcPct val="20000"/>
              </a:spcBef>
              <a:buFont typeface="Arial"/>
              <a:buChar char="–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46" indent="-304716" algn="l" defTabSz="609433" rtl="0" eaLnBrk="1" latinLnBrk="0" hangingPunct="1">
              <a:spcBef>
                <a:spcPct val="20000"/>
              </a:spcBef>
              <a:buFont typeface="Arial"/>
              <a:buChar char="»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8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1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2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5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Parrish Brown </a:t>
            </a:r>
            <a:r>
              <a:rPr lang="en-US" sz="1000" dirty="0">
                <a:solidFill>
                  <a:srgbClr val="000000"/>
                </a:solidFill>
              </a:rPr>
              <a:t>(He/</a:t>
            </a:r>
            <a:r>
              <a:rPr lang="en-US" sz="1000">
                <a:solidFill>
                  <a:srgbClr val="000000"/>
                </a:solidFill>
              </a:rPr>
              <a:t>Him/His) </a:t>
            </a:r>
            <a:endParaRPr lang="en-US" sz="10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262626"/>
                </a:solidFill>
                <a:latin typeface="Segoe UI" panose="020B0502040204020203" pitchFamily="34" charset="0"/>
              </a:rPr>
              <a:t>PrEP Clinic Coordinator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21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6C614-3E8F-7841-776F-CA10A8279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38" y="1093831"/>
            <a:ext cx="10903562" cy="14926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500" dirty="0">
                <a:solidFill>
                  <a:srgbClr val="FFFFFF"/>
                </a:solidFill>
              </a:rPr>
              <a:t>Moderate to High</a:t>
            </a:r>
            <a:r>
              <a:rPr lang="en-US" sz="3500" spc="235" dirty="0">
                <a:solidFill>
                  <a:srgbClr val="FFFFFF"/>
                </a:solidFill>
              </a:rPr>
              <a:t> R</a:t>
            </a:r>
            <a:r>
              <a:rPr lang="en-US" sz="3500" dirty="0">
                <a:solidFill>
                  <a:srgbClr val="FFFFFF"/>
                </a:solidFill>
              </a:rPr>
              <a:t>etention</a:t>
            </a:r>
            <a:r>
              <a:rPr lang="en-US" sz="3500" spc="240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among</a:t>
            </a:r>
            <a:r>
              <a:rPr lang="en-US" sz="3500" spc="235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Black,</a:t>
            </a:r>
            <a:r>
              <a:rPr lang="en-US" sz="3500" spc="240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Latinx,</a:t>
            </a:r>
            <a:r>
              <a:rPr lang="en-US" sz="3500" spc="240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Transgender</a:t>
            </a:r>
            <a:r>
              <a:rPr lang="en-US" sz="3500" spc="235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LAI</a:t>
            </a:r>
            <a:r>
              <a:rPr lang="en-US" sz="3500" spc="240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CAB</a:t>
            </a:r>
            <a:r>
              <a:rPr lang="en-US" sz="3500" spc="240" dirty="0">
                <a:solidFill>
                  <a:srgbClr val="FFFFFF"/>
                </a:solidFill>
              </a:rPr>
              <a:t> </a:t>
            </a:r>
            <a:r>
              <a:rPr lang="en-US" sz="3500" dirty="0" err="1">
                <a:solidFill>
                  <a:srgbClr val="FFFFFF"/>
                </a:solidFill>
              </a:rPr>
              <a:t>PrEP</a:t>
            </a:r>
            <a:r>
              <a:rPr lang="en-US" sz="3500" spc="235" dirty="0">
                <a:solidFill>
                  <a:srgbClr val="FFFFFF"/>
                </a:solidFill>
              </a:rPr>
              <a:t> </a:t>
            </a:r>
            <a:r>
              <a:rPr lang="en-US" sz="3500" spc="-10" dirty="0">
                <a:solidFill>
                  <a:srgbClr val="FFFFFF"/>
                </a:solidFill>
              </a:rPr>
              <a:t>Users </a:t>
            </a:r>
            <a:r>
              <a:rPr lang="en-US" sz="3500" dirty="0">
                <a:solidFill>
                  <a:srgbClr val="FFFFFF"/>
                </a:solidFill>
              </a:rPr>
              <a:t>in</a:t>
            </a:r>
            <a:r>
              <a:rPr lang="en-US" sz="3500" spc="210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a</a:t>
            </a:r>
            <a:r>
              <a:rPr lang="en-US" sz="3500" spc="215" dirty="0">
                <a:solidFill>
                  <a:srgbClr val="FFFFFF"/>
                </a:solidFill>
              </a:rPr>
              <a:t> P</a:t>
            </a:r>
            <a:r>
              <a:rPr lang="en-US" sz="3500" dirty="0">
                <a:solidFill>
                  <a:srgbClr val="FFFFFF"/>
                </a:solidFill>
              </a:rPr>
              <a:t>eer</a:t>
            </a:r>
            <a:r>
              <a:rPr lang="en-US" sz="3500" spc="204" dirty="0">
                <a:solidFill>
                  <a:srgbClr val="FFFFFF"/>
                </a:solidFill>
              </a:rPr>
              <a:t> C</a:t>
            </a:r>
            <a:r>
              <a:rPr lang="en-US" sz="3500" dirty="0">
                <a:solidFill>
                  <a:srgbClr val="FFFFFF"/>
                </a:solidFill>
              </a:rPr>
              <a:t>ommunity</a:t>
            </a:r>
            <a:r>
              <a:rPr lang="en-US" sz="3500" spc="215" dirty="0">
                <a:solidFill>
                  <a:srgbClr val="FFFFFF"/>
                </a:solidFill>
              </a:rPr>
              <a:t> H</a:t>
            </a:r>
            <a:r>
              <a:rPr lang="en-US" sz="3500" dirty="0">
                <a:solidFill>
                  <a:srgbClr val="FFFFFF"/>
                </a:solidFill>
              </a:rPr>
              <a:t>ealth</a:t>
            </a:r>
            <a:r>
              <a:rPr lang="en-US" sz="3500" spc="215" dirty="0">
                <a:solidFill>
                  <a:srgbClr val="FFFFFF"/>
                </a:solidFill>
              </a:rPr>
              <a:t> W</a:t>
            </a:r>
            <a:r>
              <a:rPr lang="en-US" sz="3500" dirty="0">
                <a:solidFill>
                  <a:srgbClr val="FFFFFF"/>
                </a:solidFill>
              </a:rPr>
              <a:t>orker</a:t>
            </a:r>
            <a:r>
              <a:rPr lang="en-US" sz="3500" spc="204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led</a:t>
            </a:r>
            <a:r>
              <a:rPr lang="en-US" sz="3500" spc="215" dirty="0">
                <a:solidFill>
                  <a:srgbClr val="FFFFFF"/>
                </a:solidFill>
              </a:rPr>
              <a:t> P</a:t>
            </a:r>
            <a:r>
              <a:rPr lang="en-US" sz="3500" dirty="0">
                <a:solidFill>
                  <a:srgbClr val="FFFFFF"/>
                </a:solidFill>
              </a:rPr>
              <a:t>rogram</a:t>
            </a:r>
            <a:r>
              <a:rPr lang="en-US" sz="3500" spc="204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within</a:t>
            </a:r>
            <a:r>
              <a:rPr lang="en-US" sz="3500" spc="215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a</a:t>
            </a:r>
            <a:r>
              <a:rPr lang="en-US" sz="3500" spc="210" dirty="0">
                <a:solidFill>
                  <a:srgbClr val="FFFFFF"/>
                </a:solidFill>
              </a:rPr>
              <a:t> </a:t>
            </a:r>
            <a:r>
              <a:rPr lang="en-US" sz="3500" spc="-10" dirty="0">
                <a:solidFill>
                  <a:srgbClr val="FFFFFF"/>
                </a:solidFill>
              </a:rPr>
              <a:t>Primary C</a:t>
            </a:r>
            <a:r>
              <a:rPr lang="en-US" sz="3500" dirty="0">
                <a:solidFill>
                  <a:srgbClr val="FFFFFF"/>
                </a:solidFill>
              </a:rPr>
              <a:t>are</a:t>
            </a:r>
            <a:r>
              <a:rPr lang="en-US" sz="3500" spc="204" dirty="0">
                <a:solidFill>
                  <a:srgbClr val="FFFFFF"/>
                </a:solidFill>
              </a:rPr>
              <a:t> C</a:t>
            </a:r>
            <a:r>
              <a:rPr lang="en-US" sz="3500" dirty="0">
                <a:solidFill>
                  <a:srgbClr val="FFFFFF"/>
                </a:solidFill>
              </a:rPr>
              <a:t>enter</a:t>
            </a:r>
            <a:r>
              <a:rPr lang="en-US" sz="3500" spc="204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in</a:t>
            </a:r>
            <a:r>
              <a:rPr lang="en-US" sz="3500" spc="210" dirty="0">
                <a:solidFill>
                  <a:srgbClr val="FFFFFF"/>
                </a:solidFill>
              </a:rPr>
              <a:t> </a:t>
            </a:r>
            <a:r>
              <a:rPr lang="en-US" sz="3500" dirty="0">
                <a:solidFill>
                  <a:srgbClr val="FFFFFF"/>
                </a:solidFill>
              </a:rPr>
              <a:t>Washington,</a:t>
            </a:r>
            <a:r>
              <a:rPr lang="en-US" sz="3500" spc="210" dirty="0">
                <a:solidFill>
                  <a:srgbClr val="FFFFFF"/>
                </a:solidFill>
              </a:rPr>
              <a:t> </a:t>
            </a:r>
            <a:r>
              <a:rPr lang="en-US" sz="3500" spc="-20" dirty="0">
                <a:solidFill>
                  <a:srgbClr val="FFFFFF"/>
                </a:solidFill>
              </a:rPr>
              <a:t>D.C.</a:t>
            </a:r>
            <a:endParaRPr lang="en-US" sz="3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B7AC8-0E35-0865-B616-4A06D37BE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1538" y="5895792"/>
            <a:ext cx="8452462" cy="657407"/>
          </a:xfrm>
        </p:spPr>
        <p:txBody>
          <a:bodyPr/>
          <a:lstStyle/>
          <a:p>
            <a:r>
              <a:rPr lang="en-US" b="0" dirty="0">
                <a:solidFill>
                  <a:schemeClr val="accent6">
                    <a:lumMod val="75000"/>
                  </a:schemeClr>
                </a:solidFill>
              </a:rPr>
              <a:t>(IPAC 2024)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D5CDFF-C5AA-E29F-6AFC-E57760094990}"/>
              </a:ext>
            </a:extLst>
          </p:cNvPr>
          <p:cNvSpPr txBox="1">
            <a:spLocks/>
          </p:cNvSpPr>
          <p:nvPr/>
        </p:nvSpPr>
        <p:spPr>
          <a:xfrm>
            <a:off x="691538" y="3774892"/>
            <a:ext cx="8452462" cy="657407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09433" rtl="0" eaLnBrk="1" latinLnBrk="0" hangingPunct="1">
              <a:spcBef>
                <a:spcPct val="20000"/>
              </a:spcBef>
              <a:buFontTx/>
              <a:buNone/>
              <a:defRPr sz="1800" b="1" i="0" kern="1200" spc="40" baseline="0">
                <a:solidFill>
                  <a:srgbClr val="009AC7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90328" indent="-380897" algn="l" defTabSz="609433" rtl="0" eaLnBrk="1" latinLnBrk="0" hangingPunct="1">
              <a:spcBef>
                <a:spcPct val="20000"/>
              </a:spcBef>
              <a:buFont typeface="Arial"/>
              <a:buChar char="–"/>
              <a:defRPr sz="37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580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3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013" indent="-304716" algn="l" defTabSz="609433" rtl="0" eaLnBrk="1" latinLnBrk="0" hangingPunct="1">
              <a:spcBef>
                <a:spcPct val="20000"/>
              </a:spcBef>
              <a:buFont typeface="Arial"/>
              <a:buChar char="–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446" indent="-304716" algn="l" defTabSz="609433" rtl="0" eaLnBrk="1" latinLnBrk="0" hangingPunct="1">
              <a:spcBef>
                <a:spcPct val="20000"/>
              </a:spcBef>
              <a:buFont typeface="Arial"/>
              <a:buChar char="»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878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1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2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5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30480">
              <a:lnSpc>
                <a:spcPct val="115999"/>
              </a:lnSpc>
              <a:spcBef>
                <a:spcPts val="100"/>
              </a:spcBef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Juan</a:t>
            </a:r>
            <a:r>
              <a:rPr lang="en-US" spc="3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Carlos</a:t>
            </a:r>
            <a:r>
              <a:rPr lang="en-US" spc="3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Loubriel</a:t>
            </a:r>
            <a:r>
              <a:rPr lang="en-US" sz="1350" baseline="24691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Rupa</a:t>
            </a:r>
            <a:r>
              <a:rPr lang="en-US" spc="3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Patel</a:t>
            </a:r>
            <a:r>
              <a:rPr lang="en-US" sz="172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Erin</a:t>
            </a:r>
            <a:r>
              <a:rPr lang="en-US" spc="3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Kelley</a:t>
            </a:r>
            <a:r>
              <a:rPr lang="en-US" sz="172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Michael</a:t>
            </a:r>
            <a:r>
              <a:rPr lang="en-US" spc="3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Golden</a:t>
            </a:r>
            <a:r>
              <a:rPr lang="en-US" sz="172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Rachel</a:t>
            </a:r>
            <a:r>
              <a:rPr lang="en-US" spc="3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McLaughlin</a:t>
            </a:r>
            <a:r>
              <a:rPr lang="en-US" sz="1725" spc="-1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Ramatoulaye</a:t>
            </a:r>
            <a:r>
              <a:rPr lang="en-US" spc="3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Keita</a:t>
            </a:r>
            <a:r>
              <a:rPr lang="en-US" sz="172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Kevin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Contreras</a:t>
            </a:r>
            <a:r>
              <a:rPr lang="en-US" sz="172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David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Fessler</a:t>
            </a:r>
            <a:r>
              <a:rPr lang="en-US" sz="172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Megan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Dieterich</a:t>
            </a:r>
            <a:r>
              <a:rPr lang="en-US" sz="172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Jun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pc="-25" dirty="0">
                <a:solidFill>
                  <a:schemeClr val="bg1"/>
                </a:solidFill>
                <a:latin typeface="Arial"/>
                <a:cs typeface="Arial"/>
              </a:rPr>
              <a:t>Tao</a:t>
            </a:r>
            <a:r>
              <a:rPr lang="en-US" spc="-2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725" baseline="2657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</a:t>
            </a:r>
            <a:r>
              <a:rPr lang="en-US" spc="37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Philip</a:t>
            </a:r>
            <a:r>
              <a:rPr lang="en-US" spc="37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Chan</a:t>
            </a:r>
            <a:r>
              <a:rPr lang="en-US" sz="1725" spc="-15" baseline="2657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Meghan</a:t>
            </a:r>
            <a:r>
              <a:rPr lang="en-US" spc="3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pc="-10" dirty="0">
                <a:solidFill>
                  <a:schemeClr val="bg1"/>
                </a:solidFill>
                <a:latin typeface="Arial"/>
                <a:cs typeface="Arial"/>
              </a:rPr>
              <a:t>Davies</a:t>
            </a:r>
            <a:r>
              <a:rPr lang="en-US" sz="1725" spc="-15" baseline="26570" dirty="0">
                <a:solidFill>
                  <a:schemeClr val="bg1"/>
                </a:solidFill>
                <a:latin typeface="Arial"/>
                <a:cs typeface="Arial"/>
              </a:rPr>
              <a:t>1</a:t>
            </a:r>
            <a:endParaRPr lang="en-US" sz="1725" baseline="2657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56210" indent="-118110">
              <a:spcBef>
                <a:spcPts val="240"/>
              </a:spcBef>
              <a:buFontTx/>
              <a:buAutoNum type="arabicPlain"/>
              <a:tabLst>
                <a:tab pos="156210" algn="l"/>
              </a:tabLst>
            </a:pPr>
            <a:r>
              <a:rPr lang="en-US" sz="1000" spc="10" dirty="0">
                <a:solidFill>
                  <a:schemeClr val="bg1"/>
                </a:solidFill>
                <a:latin typeface="Arial"/>
                <a:cs typeface="Arial"/>
              </a:rPr>
              <a:t>Whitman-Walker</a:t>
            </a:r>
            <a:r>
              <a:rPr lang="en-US" sz="1000" spc="43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spc="10" dirty="0">
                <a:solidFill>
                  <a:schemeClr val="bg1"/>
                </a:solidFill>
                <a:latin typeface="Arial"/>
                <a:cs typeface="Arial"/>
              </a:rPr>
              <a:t>Health,</a:t>
            </a:r>
            <a:r>
              <a:rPr lang="en-US" sz="1000" spc="43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spc="10" dirty="0">
                <a:solidFill>
                  <a:schemeClr val="bg1"/>
                </a:solidFill>
                <a:latin typeface="Arial"/>
                <a:cs typeface="Arial"/>
              </a:rPr>
              <a:t>Washington,</a:t>
            </a:r>
            <a:r>
              <a:rPr lang="en-US" sz="1000" spc="434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spc="30" dirty="0">
                <a:solidFill>
                  <a:schemeClr val="bg1"/>
                </a:solidFill>
                <a:latin typeface="Arial"/>
                <a:cs typeface="Arial"/>
              </a:rPr>
              <a:t>D.C.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56210" indent="-118110">
              <a:spcBef>
                <a:spcPts val="195"/>
              </a:spcBef>
              <a:buFontTx/>
              <a:buAutoNum type="arabicPlain"/>
              <a:tabLst>
                <a:tab pos="156210" algn="l"/>
              </a:tabLst>
            </a:pPr>
            <a:r>
              <a:rPr lang="en-US" sz="1000" dirty="0">
                <a:solidFill>
                  <a:schemeClr val="bg1"/>
                </a:solidFill>
                <a:latin typeface="Arial"/>
                <a:cs typeface="Arial"/>
              </a:rPr>
              <a:t>Brown</a:t>
            </a:r>
            <a:r>
              <a:rPr lang="en-US" sz="1000" spc="15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spc="45" dirty="0">
                <a:solidFill>
                  <a:schemeClr val="bg1"/>
                </a:solidFill>
                <a:latin typeface="Arial"/>
                <a:cs typeface="Arial"/>
              </a:rPr>
              <a:t>University,</a:t>
            </a:r>
            <a:r>
              <a:rPr lang="en-US" sz="1000" spc="1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spc="45" dirty="0">
                <a:solidFill>
                  <a:schemeClr val="bg1"/>
                </a:solidFill>
                <a:latin typeface="Arial"/>
                <a:cs typeface="Arial"/>
              </a:rPr>
              <a:t>Providence,</a:t>
            </a:r>
            <a:r>
              <a:rPr lang="en-US" sz="1000" spc="16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000" spc="25" dirty="0">
                <a:solidFill>
                  <a:schemeClr val="bg1"/>
                </a:solidFill>
                <a:latin typeface="Arial"/>
                <a:cs typeface="Arial"/>
              </a:rPr>
              <a:t>RI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0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728E06-C3B5-7F08-B3CA-DD1EE8B84D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407304"/>
            <a:ext cx="10817087" cy="371418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480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US" sz="1600" dirty="0">
                <a:solidFill>
                  <a:srgbClr val="F79500"/>
                </a:solidFill>
                <a:latin typeface="Verdana"/>
                <a:cs typeface="Verdana"/>
              </a:rPr>
              <a:t>	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Data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extracted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from</a:t>
            </a:r>
            <a:r>
              <a:rPr lang="en-US" sz="1600" spc="-4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electronic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health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records</a:t>
            </a:r>
            <a:r>
              <a:rPr lang="en-US" sz="1600" spc="-4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(EHR)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(eClinical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Works®)</a:t>
            </a:r>
            <a:r>
              <a:rPr lang="en-US" sz="1600" spc="-4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lang="en-US" sz="1600" spc="-6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related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dashboard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  <a:p>
            <a:pPr marL="142305" indent="0">
              <a:lnSpc>
                <a:spcPct val="100000"/>
              </a:lnSpc>
              <a:spcBef>
                <a:spcPts val="375"/>
              </a:spcBef>
              <a:buNone/>
            </a:pPr>
            <a:r>
              <a:rPr lang="en-US" sz="16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(Relevant®); confirmed by medical chart review (prescriptions and appointments)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725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US" sz="1600" dirty="0">
                <a:solidFill>
                  <a:srgbClr val="F79500"/>
                </a:solidFill>
                <a:latin typeface="Century Gothic" panose="020B0502020202020204" pitchFamily="34" charset="0"/>
                <a:cs typeface="Verdana"/>
              </a:rPr>
              <a:t>	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Location:</a:t>
            </a:r>
            <a:r>
              <a:rPr lang="en-US" sz="1600" spc="-6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Whitman-Walker</a:t>
            </a:r>
            <a:r>
              <a:rPr lang="en-US" sz="16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Health’s</a:t>
            </a:r>
            <a:r>
              <a:rPr lang="en-US" sz="16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peer</a:t>
            </a:r>
            <a:r>
              <a:rPr lang="en-US" sz="1600" b="1" spc="-6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1600" b="1" spc="-9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Specialist</a:t>
            </a:r>
            <a:r>
              <a:rPr lang="en-US" sz="1600" b="1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clinic</a:t>
            </a:r>
            <a:r>
              <a:rPr lang="en-US" sz="1600" spc="5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(Washington,</a:t>
            </a:r>
            <a:r>
              <a:rPr lang="en-US" sz="16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D.C.)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720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US" sz="1600" dirty="0">
                <a:solidFill>
                  <a:srgbClr val="F79500"/>
                </a:solidFill>
                <a:latin typeface="Century Gothic" panose="020B0502020202020204" pitchFamily="34" charset="0"/>
                <a:cs typeface="Verdana"/>
              </a:rPr>
              <a:t>	</a:t>
            </a:r>
            <a:r>
              <a:rPr lang="en-US" sz="1600" spc="-2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9-month analysis: First injection received between March 2022 to June 2023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714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US" sz="1600" dirty="0">
                <a:solidFill>
                  <a:srgbClr val="F79500"/>
                </a:solidFill>
                <a:latin typeface="Century Gothic" panose="020B0502020202020204" pitchFamily="34" charset="0"/>
                <a:cs typeface="Verdana"/>
              </a:rPr>
              <a:t>	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Population:</a:t>
            </a:r>
            <a:r>
              <a:rPr lang="en-US" sz="1600" spc="-5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LAI</a:t>
            </a:r>
            <a:r>
              <a:rPr lang="en-US" sz="1600" spc="-5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CAB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1600" spc="-8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users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714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US" sz="1600" dirty="0">
                <a:solidFill>
                  <a:srgbClr val="F79500"/>
                </a:solidFill>
                <a:latin typeface="Century Gothic" panose="020B0502020202020204" pitchFamily="34" charset="0"/>
                <a:cs typeface="Verdana"/>
              </a:rPr>
              <a:t>	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Primary</a:t>
            </a:r>
            <a:r>
              <a:rPr lang="en-US" sz="1600" spc="-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outcome:</a:t>
            </a:r>
            <a:r>
              <a:rPr lang="en-US" sz="1600" spc="-3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9-month retention/adherence (received 6 consecutive </a:t>
            </a:r>
            <a:r>
              <a:rPr lang="en-US" sz="1600" b="1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injections)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714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US" sz="1600" dirty="0">
                <a:solidFill>
                  <a:srgbClr val="F79500"/>
                </a:solidFill>
                <a:latin typeface="Century Gothic" panose="020B0502020202020204" pitchFamily="34" charset="0"/>
                <a:cs typeface="Verdana"/>
              </a:rPr>
              <a:t>	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Outcome</a:t>
            </a:r>
            <a:r>
              <a:rPr lang="en-US" sz="1600" spc="-1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defined</a:t>
            </a:r>
            <a:r>
              <a:rPr lang="en-US" sz="1600" spc="-1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as</a:t>
            </a:r>
            <a:r>
              <a:rPr lang="en-US" sz="1600" spc="-1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an</a:t>
            </a:r>
            <a:r>
              <a:rPr lang="en-US" sz="1600" spc="-5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injection</a:t>
            </a:r>
            <a:r>
              <a:rPr lang="en-US" sz="1600" b="1" spc="-3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received</a:t>
            </a:r>
            <a:r>
              <a:rPr lang="en-US" sz="1600" b="1" spc="-1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(+/-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7</a:t>
            </a:r>
            <a:r>
              <a:rPr lang="en-US" sz="1600" b="1" spc="-1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days)</a:t>
            </a:r>
            <a:r>
              <a:rPr lang="en-US" sz="1600" b="1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at</a:t>
            </a:r>
            <a:r>
              <a:rPr lang="en-US" sz="1600" b="1" spc="-1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9</a:t>
            </a:r>
            <a:r>
              <a:rPr lang="en-US" sz="1600" b="1" spc="-1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months (6</a:t>
            </a:r>
            <a:r>
              <a:rPr lang="en-US" sz="1600" b="1" spc="-10" baseline="300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th</a:t>
            </a:r>
            <a:r>
              <a:rPr lang="en-US" sz="1600" b="1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on-time injections)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  <a:p>
            <a:pPr marL="298450" marR="5080" indent="-285750">
              <a:lnSpc>
                <a:spcPct val="115199"/>
              </a:lnSpc>
              <a:spcBef>
                <a:spcPts val="1345"/>
              </a:spcBef>
              <a:buFont typeface="Wingdings" panose="05000000000000000000" pitchFamily="2" charset="2"/>
              <a:buChar char="v"/>
              <a:tabLst>
                <a:tab pos="355600" algn="l"/>
              </a:tabLst>
            </a:pPr>
            <a:r>
              <a:rPr lang="en-US" sz="1600" dirty="0">
                <a:solidFill>
                  <a:srgbClr val="F79500"/>
                </a:solidFill>
                <a:latin typeface="Century Gothic" panose="020B0502020202020204" pitchFamily="34" charset="0"/>
                <a:cs typeface="Verdana"/>
              </a:rPr>
              <a:t>	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Secondary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outcomes: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b="1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injection at 9 months (+/- 14 days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), </a:t>
            </a:r>
            <a:r>
              <a:rPr lang="en-US" sz="16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discontinuation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rates (medical chart review)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600" spc="-6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reasons,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number</a:t>
            </a:r>
            <a:r>
              <a:rPr lang="en-US" sz="1600" spc="-2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of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seroconversions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600" spc="-2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false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positive</a:t>
            </a:r>
            <a:r>
              <a:rPr lang="en-US" sz="1600" spc="-5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HIV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test</a:t>
            </a:r>
            <a:r>
              <a:rPr lang="en-US" sz="1600" spc="-4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results</a:t>
            </a:r>
            <a:endParaRPr lang="en-US" sz="1600" dirty="0">
              <a:latin typeface="Century Gothic" panose="020B0502020202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725"/>
              </a:spcBef>
              <a:buFont typeface="Wingdings" panose="05000000000000000000" pitchFamily="2" charset="2"/>
              <a:buChar char="v"/>
              <a:tabLst>
                <a:tab pos="10941685" algn="l"/>
              </a:tabLst>
            </a:pPr>
            <a:r>
              <a:rPr lang="en-US" sz="1600" spc="14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Transgender</a:t>
            </a:r>
            <a:r>
              <a:rPr lang="en-US" sz="1600" spc="-35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persons</a:t>
            </a:r>
            <a:r>
              <a:rPr lang="en-US" sz="1600" spc="-3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data</a:t>
            </a:r>
            <a:r>
              <a:rPr lang="en-US" sz="1600" spc="-35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extraction</a:t>
            </a:r>
            <a:r>
              <a:rPr lang="en-US" sz="1600" spc="-3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is</a:t>
            </a:r>
            <a:r>
              <a:rPr lang="en-US" sz="1600" spc="-3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based</a:t>
            </a:r>
            <a:r>
              <a:rPr lang="en-US" sz="1600" spc="-35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on</a:t>
            </a:r>
            <a:r>
              <a:rPr lang="en-US" sz="1600" spc="-3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self</a:t>
            </a:r>
            <a:r>
              <a:rPr lang="en-US" sz="1600" spc="-3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survey</a:t>
            </a:r>
            <a:r>
              <a:rPr lang="en-US" sz="1600" spc="-35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registration</a:t>
            </a:r>
            <a:r>
              <a:rPr lang="en-US" sz="1600" spc="-3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form</a:t>
            </a:r>
            <a:r>
              <a:rPr lang="en-US" sz="1600" spc="-35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in</a:t>
            </a:r>
            <a:r>
              <a:rPr lang="en-US" sz="1600" spc="-3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the</a:t>
            </a:r>
            <a:r>
              <a:rPr lang="en-US" sz="1600" spc="-30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600" spc="-25" dirty="0">
                <a:solidFill>
                  <a:srgbClr val="3E3E3E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cs typeface="Arial"/>
              </a:rPr>
              <a:t>EHR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DA3BE-F400-4729-62BA-A3D331E31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464766"/>
            <a:ext cx="10817087" cy="602034"/>
          </a:xfrm>
        </p:spPr>
        <p:txBody>
          <a:bodyPr/>
          <a:lstStyle/>
          <a:p>
            <a:r>
              <a:rPr lang="en-US" sz="3000" dirty="0">
                <a:latin typeface="Century Gothic" panose="020B0502020202020204" pitchFamily="34" charset="0"/>
              </a:rPr>
              <a:t>Program</a:t>
            </a:r>
            <a:r>
              <a:rPr lang="en-US" sz="3000" spc="105" dirty="0">
                <a:latin typeface="Century Gothic" panose="020B0502020202020204" pitchFamily="34" charset="0"/>
              </a:rPr>
              <a:t> </a:t>
            </a:r>
            <a:r>
              <a:rPr lang="en-US" sz="3000" dirty="0">
                <a:latin typeface="Century Gothic" panose="020B0502020202020204" pitchFamily="34" charset="0"/>
              </a:rPr>
              <a:t>Description:</a:t>
            </a:r>
            <a:r>
              <a:rPr lang="en-US" sz="3000" spc="120" dirty="0">
                <a:latin typeface="Century Gothic" panose="020B0502020202020204" pitchFamily="34" charset="0"/>
              </a:rPr>
              <a:t> </a:t>
            </a:r>
            <a:r>
              <a:rPr lang="en-US" sz="3000" dirty="0">
                <a:latin typeface="Century Gothic" panose="020B0502020202020204" pitchFamily="34" charset="0"/>
              </a:rPr>
              <a:t>9-month</a:t>
            </a:r>
            <a:r>
              <a:rPr lang="en-US" sz="3000" spc="114" dirty="0">
                <a:latin typeface="Century Gothic" panose="020B0502020202020204" pitchFamily="34" charset="0"/>
              </a:rPr>
              <a:t> LAI </a:t>
            </a:r>
            <a:r>
              <a:rPr lang="en-US" sz="3000" dirty="0">
                <a:latin typeface="Century Gothic" panose="020B0502020202020204" pitchFamily="34" charset="0"/>
              </a:rPr>
              <a:t>CAB</a:t>
            </a:r>
            <a:r>
              <a:rPr lang="en-US" sz="3000" spc="114" dirty="0">
                <a:latin typeface="Century Gothic" panose="020B0502020202020204" pitchFamily="34" charset="0"/>
              </a:rPr>
              <a:t> </a:t>
            </a:r>
            <a:r>
              <a:rPr lang="en-US" sz="3000" dirty="0">
                <a:latin typeface="Century Gothic" panose="020B0502020202020204" pitchFamily="34" charset="0"/>
              </a:rPr>
              <a:t>PrEP</a:t>
            </a:r>
            <a:r>
              <a:rPr lang="en-US" sz="3000" spc="110" dirty="0">
                <a:latin typeface="Century Gothic" panose="020B0502020202020204" pitchFamily="34" charset="0"/>
              </a:rPr>
              <a:t> </a:t>
            </a:r>
            <a:r>
              <a:rPr lang="en-US" sz="3000" spc="-10" dirty="0">
                <a:latin typeface="Century Gothic" panose="020B0502020202020204" pitchFamily="34" charset="0"/>
              </a:rPr>
              <a:t>retention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414021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9999F2-2F41-87F7-F405-A47C5DBC4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350466"/>
            <a:ext cx="10817087" cy="73810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Century Gothic" panose="020B0502020202020204" pitchFamily="34" charset="0"/>
              </a:rPr>
              <a:t>Total LAI CAB PrEP</a:t>
            </a:r>
            <a:r>
              <a:rPr lang="en-US" sz="3000" spc="135" dirty="0">
                <a:latin typeface="Century Gothic" panose="020B0502020202020204" pitchFamily="34" charset="0"/>
              </a:rPr>
              <a:t> </a:t>
            </a:r>
            <a:r>
              <a:rPr lang="en-US" sz="3000" dirty="0">
                <a:latin typeface="Century Gothic" panose="020B0502020202020204" pitchFamily="34" charset="0"/>
              </a:rPr>
              <a:t>Users</a:t>
            </a:r>
            <a:r>
              <a:rPr lang="en-US" sz="3000" spc="135" dirty="0">
                <a:latin typeface="Century Gothic" panose="020B0502020202020204" pitchFamily="34" charset="0"/>
              </a:rPr>
              <a:t> WWH, March </a:t>
            </a:r>
            <a:r>
              <a:rPr lang="en-US" sz="3000" dirty="0">
                <a:latin typeface="Century Gothic" panose="020B0502020202020204" pitchFamily="34" charset="0"/>
              </a:rPr>
              <a:t>2022 -</a:t>
            </a:r>
            <a:r>
              <a:rPr lang="en-US" sz="3000" spc="135" dirty="0">
                <a:latin typeface="Century Gothic" panose="020B0502020202020204" pitchFamily="34" charset="0"/>
              </a:rPr>
              <a:t> March </a:t>
            </a:r>
            <a:r>
              <a:rPr lang="en-US" sz="3000" spc="-20" dirty="0">
                <a:latin typeface="Century Gothic" panose="020B0502020202020204" pitchFamily="34" charset="0"/>
              </a:rPr>
              <a:t>2024</a:t>
            </a:r>
            <a:endParaRPr lang="en-US" sz="3000" dirty="0"/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4893A466-891B-92D3-9D2D-7B047F1648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38007"/>
              </p:ext>
            </p:extLst>
          </p:nvPr>
        </p:nvGraphicFramePr>
        <p:xfrm>
          <a:off x="725214" y="1719943"/>
          <a:ext cx="10476577" cy="30675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88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96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77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u="none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  <a:endParaRPr sz="1600" u="none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 anchor="ctr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  <a:endParaRPr sz="1600" u="none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 anchor="ctr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Black/AA</a:t>
                      </a:r>
                      <a:endParaRPr sz="1600" u="none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 anchor="ctr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Latinx</a:t>
                      </a:r>
                      <a:endParaRPr sz="1600" u="none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 anchor="ctr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Transgender</a:t>
                      </a:r>
                      <a:endParaRPr sz="1600" u="none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 anchor="ctr">
                    <a:solidFill>
                      <a:srgbClr val="1B9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5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PrEP</a:t>
                      </a:r>
                      <a:r>
                        <a:rPr sz="1600" b="1" u="none" spc="-3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600" b="1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Users</a:t>
                      </a:r>
                      <a:r>
                        <a:rPr lang="en-US" sz="1600" b="1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Total</a:t>
                      </a:r>
                      <a:endParaRPr sz="16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314</a:t>
                      </a:r>
                      <a:endParaRPr sz="16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157</a:t>
                      </a:r>
                      <a:endParaRPr sz="16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97</a:t>
                      </a:r>
                      <a:endParaRPr sz="16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61</a:t>
                      </a:r>
                      <a:endParaRPr sz="16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b="1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47</a:t>
                      </a:r>
                      <a:endParaRPr sz="16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93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3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  <a:r>
                        <a:rPr sz="1400" u="none" spc="-8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Injections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u="none" spc="-2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1324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649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436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252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197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56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Median</a:t>
                      </a:r>
                      <a:r>
                        <a:rPr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Injections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93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Injection</a:t>
                      </a:r>
                      <a:r>
                        <a:rPr sz="1400" u="none" spc="-4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Range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1-</a:t>
                      </a:r>
                      <a:r>
                        <a:rPr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1-</a:t>
                      </a:r>
                      <a:r>
                        <a:rPr lang="en-US"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  <a:endParaRPr lang="en-US"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1-</a:t>
                      </a:r>
                      <a:r>
                        <a:rPr lang="en-US"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1-</a:t>
                      </a:r>
                      <a:r>
                        <a:rPr lang="en-US"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US"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1-</a:t>
                      </a:r>
                      <a:r>
                        <a:rPr lang="en-US"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93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Appts 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Scheduled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u="none" spc="-2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1923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961</a:t>
                      </a:r>
                      <a:endParaRPr sz="1400" b="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642</a:t>
                      </a:r>
                      <a:endParaRPr sz="1400" b="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385</a:t>
                      </a:r>
                      <a:endParaRPr sz="1400" b="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281</a:t>
                      </a:r>
                      <a:endParaRPr sz="1400" b="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849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Switch</a:t>
                      </a:r>
                      <a:r>
                        <a:rPr sz="1400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  <a:r>
                        <a:rPr sz="1400" u="none" spc="-1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Oral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spc="-2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PrEP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u="none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293</a:t>
                      </a:r>
                      <a:r>
                        <a:rPr lang="en-US" sz="1400" b="1" u="none" spc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(93%)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146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(93%)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90</a:t>
                      </a:r>
                      <a:r>
                        <a:rPr sz="1400" u="none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(93%)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59</a:t>
                      </a:r>
                      <a:r>
                        <a:rPr sz="1400" u="none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(97%)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43</a:t>
                      </a:r>
                      <a:r>
                        <a:rPr sz="1400" u="none" spc="-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u="none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(91%)</a:t>
                      </a:r>
                      <a:endParaRPr sz="1400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93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Total Discontinuations 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36 (11%)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21 (13%)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8 (8%)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 (14%)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u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 (13%)</a:t>
                      </a:r>
                      <a:endParaRPr sz="1400" b="1" u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228533326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6276BD9-F4B0-096A-4987-2FF9481B6BF5}"/>
              </a:ext>
            </a:extLst>
          </p:cNvPr>
          <p:cNvSpPr txBox="1"/>
          <p:nvPr/>
        </p:nvSpPr>
        <p:spPr>
          <a:xfrm>
            <a:off x="727329" y="5104240"/>
            <a:ext cx="960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E31836"/>
                </a:solidFill>
                <a:latin typeface="Century Gothic" panose="020B0502020202020204" pitchFamily="34" charset="0"/>
              </a:rPr>
              <a:t>No HIV seroconversions and one false positive HIV Ag/Ab test</a:t>
            </a:r>
          </a:p>
        </p:txBody>
      </p:sp>
    </p:spTree>
    <p:extLst>
      <p:ext uri="{BB962C8B-B14F-4D97-AF65-F5344CB8AC3E}">
        <p14:creationId xmlns:p14="http://schemas.microsoft.com/office/powerpoint/2010/main" val="762400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9999F2-2F41-87F7-F405-A47C5DBC4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350466"/>
            <a:ext cx="10817087" cy="7426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Century Gothic" panose="020B0502020202020204" pitchFamily="34" charset="0"/>
              </a:rPr>
              <a:t>9-Month Retention PrEP User Characteristics</a:t>
            </a:r>
            <a:endParaRPr lang="en-US" sz="30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426231A-B323-417D-915F-9A17A4F9D6D1}"/>
              </a:ext>
            </a:extLst>
          </p:cNvPr>
          <p:cNvSpPr/>
          <p:nvPr/>
        </p:nvSpPr>
        <p:spPr>
          <a:xfrm>
            <a:off x="3124200" y="4267200"/>
            <a:ext cx="1676400" cy="511175"/>
          </a:xfrm>
          <a:custGeom>
            <a:avLst/>
            <a:gdLst/>
            <a:ahLst/>
            <a:cxnLst/>
            <a:rect l="l" t="t" r="r" b="b"/>
            <a:pathLst>
              <a:path w="1348739" h="511175">
                <a:moveTo>
                  <a:pt x="1348146" y="511132"/>
                </a:moveTo>
                <a:lnTo>
                  <a:pt x="0" y="511132"/>
                </a:lnTo>
                <a:lnTo>
                  <a:pt x="0" y="0"/>
                </a:lnTo>
                <a:lnTo>
                  <a:pt x="1348146" y="0"/>
                </a:lnTo>
                <a:lnTo>
                  <a:pt x="1348146" y="511132"/>
                </a:lnTo>
                <a:close/>
              </a:path>
            </a:pathLst>
          </a:custGeom>
          <a:solidFill>
            <a:srgbClr val="FDEFE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7F5A9AD4-10A6-2B38-3EEB-A396DCD12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73541"/>
              </p:ext>
            </p:extLst>
          </p:nvPr>
        </p:nvGraphicFramePr>
        <p:xfrm>
          <a:off x="706201" y="1516572"/>
          <a:ext cx="10759436" cy="36604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4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62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  <a:endParaRPr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  <a:endParaRPr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Black/AA</a:t>
                      </a:r>
                      <a:endParaRPr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Latinx</a:t>
                      </a:r>
                      <a:endParaRPr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Trans</a:t>
                      </a:r>
                      <a:r>
                        <a:rPr lang="en-US" sz="16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US" sz="16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der</a:t>
                      </a:r>
                      <a:endParaRPr sz="16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5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PrEP</a:t>
                      </a:r>
                      <a:r>
                        <a:rPr sz="1600" b="1" spc="-9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Users</a:t>
                      </a:r>
                      <a:endParaRPr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600" b="1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114</a:t>
                      </a:r>
                      <a:endParaRPr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600" b="1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56</a:t>
                      </a:r>
                      <a:endParaRPr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600" b="1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37</a:t>
                      </a:r>
                      <a:endParaRPr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600" b="1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  <a:endParaRPr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600" b="1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endParaRPr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12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Median</a:t>
                      </a:r>
                      <a:r>
                        <a:rPr sz="1400" spc="-12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Age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(Range)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sz="1400" b="0" spc="-2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21 - 62)</a:t>
                      </a:r>
                      <a:endParaRPr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6 (21 – 60)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34</a:t>
                      </a:r>
                      <a:r>
                        <a:rPr lang="en-US"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(24 – 56)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35</a:t>
                      </a:r>
                      <a:r>
                        <a:rPr lang="en-US"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(34 – 55)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 (21 – 44)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5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Male</a:t>
                      </a:r>
                      <a:r>
                        <a:rPr sz="1400" spc="-3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at</a:t>
                      </a:r>
                      <a:r>
                        <a:rPr sz="1400" spc="-3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Birth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110</a:t>
                      </a:r>
                      <a:r>
                        <a:rPr sz="1400" spc="-1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(9</a:t>
                      </a:r>
                      <a:r>
                        <a:rPr lang="en-US"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56 (100%)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35 (95%)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26 (100%)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13 (93%)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9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Cisgender</a:t>
                      </a:r>
                      <a:r>
                        <a:rPr sz="1400" spc="-9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Women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lang="en-US" sz="14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5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Gay/Bisexual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96</a:t>
                      </a:r>
                      <a:r>
                        <a:rPr sz="1400" spc="-1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(8</a:t>
                      </a:r>
                      <a:r>
                        <a:rPr lang="en-US"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51 (91%)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29 (78%)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21 (81%)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0" spc="-2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 (29%)</a:t>
                      </a:r>
                      <a:endParaRPr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Transwomen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sz="1400" spc="-3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(1</a:t>
                      </a:r>
                      <a:r>
                        <a:rPr lang="en-US"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6 (11%)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4 (11%)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 6 (23%)</a:t>
                      </a:r>
                      <a:endParaRPr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14 (100%)</a:t>
                      </a:r>
                      <a:endParaRPr sz="14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Public</a:t>
                      </a:r>
                      <a:r>
                        <a:rPr sz="1400" spc="-5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Insurance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25</a:t>
                      </a:r>
                      <a:r>
                        <a:rPr sz="1400" spc="-15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22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sz="1400" b="1" spc="-3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  <a:r>
                        <a:rPr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  <a:r>
                        <a:rPr sz="1400" b="1" spc="-3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41</a:t>
                      </a:r>
                      <a:r>
                        <a:rPr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sz="1400" spc="-3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sz="1400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sz="1400" b="1" spc="-3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sz="1400" b="1" spc="-1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626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9999F2-2F41-87F7-F405-A47C5DBC4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350466"/>
            <a:ext cx="10817087" cy="74261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entury Gothic" panose="020B0502020202020204" pitchFamily="34" charset="0"/>
              </a:rPr>
              <a:t>WWH LAI CAB </a:t>
            </a:r>
            <a:r>
              <a:rPr lang="en-US" sz="3200" dirty="0" err="1">
                <a:latin typeface="Century Gothic" panose="020B0502020202020204" pitchFamily="34" charset="0"/>
              </a:rPr>
              <a:t>PrEP</a:t>
            </a:r>
            <a:r>
              <a:rPr lang="en-US" sz="3200" dirty="0">
                <a:latin typeface="Century Gothic" panose="020B0502020202020204" pitchFamily="34" charset="0"/>
              </a:rPr>
              <a:t> 9-Month Retention Outcomes </a:t>
            </a:r>
            <a:endParaRPr lang="en-US" sz="30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6426231A-B323-417D-915F-9A17A4F9D6D1}"/>
              </a:ext>
            </a:extLst>
          </p:cNvPr>
          <p:cNvSpPr/>
          <p:nvPr/>
        </p:nvSpPr>
        <p:spPr>
          <a:xfrm>
            <a:off x="3124200" y="4267200"/>
            <a:ext cx="1676400" cy="511175"/>
          </a:xfrm>
          <a:custGeom>
            <a:avLst/>
            <a:gdLst/>
            <a:ahLst/>
            <a:cxnLst/>
            <a:rect l="l" t="t" r="r" b="b"/>
            <a:pathLst>
              <a:path w="1348739" h="511175">
                <a:moveTo>
                  <a:pt x="1348146" y="511132"/>
                </a:moveTo>
                <a:lnTo>
                  <a:pt x="0" y="511132"/>
                </a:lnTo>
                <a:lnTo>
                  <a:pt x="0" y="0"/>
                </a:lnTo>
                <a:lnTo>
                  <a:pt x="1348146" y="0"/>
                </a:lnTo>
                <a:lnTo>
                  <a:pt x="1348146" y="511132"/>
                </a:lnTo>
                <a:close/>
              </a:path>
            </a:pathLst>
          </a:custGeom>
          <a:solidFill>
            <a:srgbClr val="FDEFE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7F5A9AD4-10A6-2B38-3EEB-A396DCD12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001227"/>
              </p:ext>
            </p:extLst>
          </p:nvPr>
        </p:nvGraphicFramePr>
        <p:xfrm>
          <a:off x="706201" y="1516572"/>
          <a:ext cx="10759436" cy="41526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4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2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62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Avenir Next" panose="020B0503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Total</a:t>
                      </a:r>
                      <a:endParaRPr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White</a:t>
                      </a:r>
                      <a:endParaRPr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Black/AA</a:t>
                      </a:r>
                      <a:endParaRPr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Latinx</a:t>
                      </a:r>
                      <a:endParaRPr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600" b="1" spc="-1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Trans</a:t>
                      </a:r>
                      <a:r>
                        <a:rPr lang="en-US" sz="1600" b="1" spc="-1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ge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n</a:t>
                      </a:r>
                      <a:r>
                        <a:rPr lang="en-US" sz="1600" b="1" spc="-10" dirty="0">
                          <a:solidFill>
                            <a:schemeClr val="bg1"/>
                          </a:solidFill>
                          <a:latin typeface="Avenir Next" panose="020B0503020202020204" pitchFamily="34" charset="0"/>
                        </a:rPr>
                        <a:t>der</a:t>
                      </a:r>
                      <a:endParaRPr sz="1600" dirty="0">
                        <a:solidFill>
                          <a:schemeClr val="bg1"/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>
                    <a:solidFill>
                      <a:srgbClr val="1B9AC7"/>
                    </a:solidFill>
                  </a:tcPr>
                </a:tc>
                <a:tc row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Avenir Next" panose="020B0503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5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</a:rPr>
                        <a:t>PrEP</a:t>
                      </a:r>
                      <a:r>
                        <a:rPr sz="1400" b="0" spc="-9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</a:rPr>
                        <a:t>Users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</a:rPr>
                        <a:t>114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</a:rPr>
                        <a:t>56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</a:rPr>
                        <a:t>37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</a:rPr>
                        <a:t>26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</a:rPr>
                        <a:t>14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127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Total Injections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2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699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334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252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146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89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5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Median</a:t>
                      </a:r>
                      <a:r>
                        <a:rPr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</a:t>
                      </a:r>
                      <a:r>
                        <a:rPr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Injections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4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4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4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0" spc="-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3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5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4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9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Injection</a:t>
                      </a:r>
                      <a:r>
                        <a:rPr sz="1400" b="0" spc="-4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</a:t>
                      </a:r>
                      <a:r>
                        <a:rPr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Range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1-</a:t>
                      </a:r>
                      <a:r>
                        <a:rPr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12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Times New Roman"/>
                        </a:rPr>
                        <a:t>  </a:t>
                      </a:r>
                      <a:r>
                        <a:rPr lang="en-US"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1-</a:t>
                      </a: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12</a:t>
                      </a:r>
                      <a:endParaRPr lang="en-US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Times New Roman"/>
                        </a:rPr>
                        <a:t>  </a:t>
                      </a:r>
                      <a:r>
                        <a:rPr lang="en-US"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1-</a:t>
                      </a: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11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Times New Roman"/>
                        </a:rPr>
                        <a:t>  </a:t>
                      </a:r>
                      <a:r>
                        <a:rPr lang="en-US"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1-</a:t>
                      </a: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7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Times New Roman"/>
                        </a:rPr>
                        <a:t>  </a:t>
                      </a:r>
                      <a:r>
                        <a:rPr lang="en-US"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1-</a:t>
                      </a:r>
                      <a:r>
                        <a:rPr lang="en-US" sz="1400" b="0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11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53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Appts </a:t>
                      </a:r>
                      <a:r>
                        <a:rPr sz="1400" b="0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Scheduled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spc="-2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876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  432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  309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  195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 panose="020B0604020202020204" pitchFamily="34" charset="0"/>
                        </a:rPr>
                        <a:t>  111</a:t>
                      </a:r>
                      <a:endParaRPr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5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Switch</a:t>
                      </a:r>
                      <a:r>
                        <a:rPr sz="1400" b="1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from</a:t>
                      </a:r>
                      <a:r>
                        <a:rPr sz="1400" b="1" spc="-1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</a:t>
                      </a:r>
                      <a:r>
                        <a:rPr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Oral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</a:t>
                      </a:r>
                      <a:r>
                        <a:rPr sz="1400" b="1" spc="-2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PrEP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spc="-2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108</a:t>
                      </a:r>
                      <a:r>
                        <a:rPr lang="en-US" sz="1400" b="1" spc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(9</a:t>
                      </a:r>
                      <a:r>
                        <a:rPr lang="en-US"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5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52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(</a:t>
                      </a:r>
                      <a:r>
                        <a:rPr lang="en-US"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93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36</a:t>
                      </a:r>
                      <a:r>
                        <a:rPr sz="1400" b="1" spc="-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97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25 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96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14</a:t>
                      </a:r>
                      <a:r>
                        <a:rPr sz="1400" b="1" spc="-5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 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100</a:t>
                      </a:r>
                      <a:r>
                        <a:rPr sz="1400" b="1" spc="-1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9-Month Retention +/- 7 Days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0805" marR="3860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78 (68%)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 marR="6819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38 (68%)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 marR="54038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26 (70%)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14 (54%)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9 (64%)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12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9-Month Retention +/- 14 Days</a:t>
                      </a: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0805" marR="3860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92 (81%)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 marR="6819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45 (80%)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 marR="54038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33 (89%)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18 (69%)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venir Next" panose="020B0503020202020204" pitchFamily="34" charset="0"/>
                          <a:cs typeface="Arial"/>
                        </a:rPr>
                        <a:t>11 (79%)</a:t>
                      </a:r>
                      <a:endParaRPr sz="14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Avenir Next" panose="020B0503020202020204" pitchFamily="34" charset="0"/>
                        <a:cs typeface="Arial"/>
                      </a:endParaRPr>
                    </a:p>
                  </a:txBody>
                  <a:tcPr marL="0" marR="0" marT="393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Avenir Next" panose="020B0503020202020204" pitchFamily="34" charset="0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3448132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1B76BC9-2EFF-6641-EE71-6CA58D4A3025}"/>
              </a:ext>
            </a:extLst>
          </p:cNvPr>
          <p:cNvSpPr txBox="1"/>
          <p:nvPr/>
        </p:nvSpPr>
        <p:spPr>
          <a:xfrm>
            <a:off x="1287113" y="6217537"/>
            <a:ext cx="8728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400" b="1" i="1" kern="0" dirty="0">
                <a:solidFill>
                  <a:srgbClr val="E31836"/>
                </a:solidFill>
                <a:latin typeface="Avenir Next" panose="020B0503020202020204" pitchFamily="34" charset="0"/>
              </a:rPr>
              <a:t>Most people attended their appointments within 7 days of the +/- 7 day on-time injection windows</a:t>
            </a:r>
          </a:p>
        </p:txBody>
      </p:sp>
    </p:spTree>
    <p:extLst>
      <p:ext uri="{BB962C8B-B14F-4D97-AF65-F5344CB8AC3E}">
        <p14:creationId xmlns:p14="http://schemas.microsoft.com/office/powerpoint/2010/main" val="1015255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72C17F-591F-8449-4D5F-D7C979017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212924"/>
            <a:ext cx="10817087" cy="1060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000" dirty="0">
                <a:latin typeface="Century Gothic" panose="020B0502020202020204" pitchFamily="34" charset="0"/>
              </a:rPr>
              <a:t>LAI CAB PrEP 9-Month Retention Outcomes By Population</a:t>
            </a:r>
            <a:endParaRPr lang="en-US" sz="3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79D4C05-9227-0755-2D0F-E053DE8971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184644"/>
              </p:ext>
            </p:extLst>
          </p:nvPr>
        </p:nvGraphicFramePr>
        <p:xfrm>
          <a:off x="685800" y="1143000"/>
          <a:ext cx="9448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12CC2A-743C-E33F-5F78-46726977761F}"/>
              </a:ext>
            </a:extLst>
          </p:cNvPr>
          <p:cNvSpPr txBox="1"/>
          <p:nvPr/>
        </p:nvSpPr>
        <p:spPr>
          <a:xfrm>
            <a:off x="1287113" y="6239895"/>
            <a:ext cx="8728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1400" b="1" i="1" kern="0" dirty="0">
                <a:solidFill>
                  <a:srgbClr val="E31836"/>
                </a:solidFill>
                <a:latin typeface="Avenir Next" panose="020B0503020202020204" pitchFamily="34" charset="0"/>
              </a:rPr>
              <a:t>Most people attended their appointments within 7 days of the +/- 7 day on-time injection windows</a:t>
            </a:r>
          </a:p>
        </p:txBody>
      </p:sp>
    </p:spTree>
    <p:extLst>
      <p:ext uri="{BB962C8B-B14F-4D97-AF65-F5344CB8AC3E}">
        <p14:creationId xmlns:p14="http://schemas.microsoft.com/office/powerpoint/2010/main" val="3375031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629FD3-B360-A91E-C60B-3E369920F6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000" dirty="0">
                <a:latin typeface="Century Gothic" panose="020B0502020202020204" pitchFamily="34" charset="0"/>
              </a:rPr>
              <a:t>LAI CAB PrEP 9-Month Retention Outcomes </a:t>
            </a:r>
            <a:br>
              <a:rPr lang="en-US" sz="3000" dirty="0">
                <a:latin typeface="Century Gothic" panose="020B0502020202020204" pitchFamily="34" charset="0"/>
              </a:rPr>
            </a:br>
            <a:r>
              <a:rPr lang="en-US" sz="3000" dirty="0">
                <a:latin typeface="Century Gothic" panose="020B0502020202020204" pitchFamily="34" charset="0"/>
              </a:rPr>
              <a:t>Over Time by Population</a:t>
            </a: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400AF-6668-EC59-E3DA-EE6D435C64D4}"/>
              </a:ext>
            </a:extLst>
          </p:cNvPr>
          <p:cNvSpPr txBox="1"/>
          <p:nvPr/>
        </p:nvSpPr>
        <p:spPr>
          <a:xfrm>
            <a:off x="685800" y="6239345"/>
            <a:ext cx="967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      </a:t>
            </a:r>
            <a:r>
              <a:rPr lang="en-US" sz="1400" b="1" i="1" dirty="0">
                <a:solidFill>
                  <a:srgbClr val="E31836"/>
                </a:solidFill>
                <a:latin typeface="Century Gothic" panose="020B0502020202020204" pitchFamily="34" charset="0"/>
              </a:rPr>
              <a:t>Steeper declines in retention for all populations by the third injection in this cohort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127C148-023C-065C-EAF7-6308A2450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275314"/>
              </p:ext>
            </p:extLst>
          </p:nvPr>
        </p:nvGraphicFramePr>
        <p:xfrm>
          <a:off x="685800" y="1428948"/>
          <a:ext cx="10789920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284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629FD3-B360-A91E-C60B-3E369920F6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Discontinuations</a:t>
            </a:r>
            <a:r>
              <a:rPr lang="en-US" sz="3200" spc="120" dirty="0">
                <a:latin typeface="Century Gothic" panose="020B0502020202020204" pitchFamily="34" charset="0"/>
              </a:rPr>
              <a:t> (</a:t>
            </a:r>
            <a:r>
              <a:rPr lang="en-US" sz="3200" dirty="0">
                <a:latin typeface="Century Gothic" panose="020B0502020202020204" pitchFamily="34" charset="0"/>
              </a:rPr>
              <a:t>and</a:t>
            </a:r>
            <a:r>
              <a:rPr lang="en-US" sz="3200" spc="120" dirty="0">
                <a:latin typeface="Century Gothic" panose="020B0502020202020204" pitchFamily="34" charset="0"/>
              </a:rPr>
              <a:t> </a:t>
            </a:r>
            <a:r>
              <a:rPr lang="en-US" sz="3200" spc="-25" dirty="0">
                <a:latin typeface="Century Gothic" panose="020B0502020202020204" pitchFamily="34" charset="0"/>
              </a:rPr>
              <a:t>Why within 9 Months </a:t>
            </a:r>
            <a:br>
              <a:rPr lang="en-US" sz="3200" spc="-25" dirty="0">
                <a:latin typeface="Century Gothic" panose="020B0502020202020204" pitchFamily="34" charset="0"/>
              </a:rPr>
            </a:br>
            <a:r>
              <a:rPr lang="en-US" sz="3200" spc="-25" dirty="0">
                <a:latin typeface="Century Gothic" panose="020B0502020202020204" pitchFamily="34" charset="0"/>
              </a:rPr>
              <a:t>of LAI CAB </a:t>
            </a:r>
            <a:r>
              <a:rPr lang="en-US" sz="3200" spc="-25" dirty="0" err="1">
                <a:latin typeface="Century Gothic" panose="020B0502020202020204" pitchFamily="34" charset="0"/>
              </a:rPr>
              <a:t>PrEP</a:t>
            </a:r>
            <a:r>
              <a:rPr lang="en-US" sz="3200" spc="-25" dirty="0">
                <a:latin typeface="Century Gothic" panose="020B0502020202020204" pitchFamily="34" charset="0"/>
              </a:rPr>
              <a:t> Care)</a:t>
            </a: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400AF-6668-EC59-E3DA-EE6D435C64D4}"/>
              </a:ext>
            </a:extLst>
          </p:cNvPr>
          <p:cNvSpPr txBox="1"/>
          <p:nvPr/>
        </p:nvSpPr>
        <p:spPr>
          <a:xfrm>
            <a:off x="685800" y="6131624"/>
            <a:ext cx="70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b="1" i="1" dirty="0">
                <a:solidFill>
                  <a:srgbClr val="E31836"/>
                </a:solidFill>
                <a:latin typeface="Century Gothic" panose="020B0502020202020204" pitchFamily="34" charset="0"/>
              </a:rPr>
              <a:t>All discontinuations were transitioned to 2-1-1 or daily oral PrEP except those who did not follow up nor had sexual relationship changes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A5D67A6-5D0E-CAFE-2C1A-EABCDAC80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104864"/>
              </p:ext>
            </p:extLst>
          </p:nvPr>
        </p:nvGraphicFramePr>
        <p:xfrm>
          <a:off x="685800" y="1525470"/>
          <a:ext cx="10594275" cy="413039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69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1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250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709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Total</a:t>
                      </a:r>
                      <a:endParaRPr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  <a:endParaRPr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Black/AA</a:t>
                      </a:r>
                      <a:endParaRPr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Latinx</a:t>
                      </a:r>
                      <a:endParaRPr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1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Transgender</a:t>
                      </a:r>
                      <a:endParaRPr sz="1400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>
                    <a:solidFill>
                      <a:srgbClr val="1A9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3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PrEP</a:t>
                      </a:r>
                      <a:r>
                        <a:rPr sz="1400" b="1" spc="-3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Users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spc="-2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114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spc="-2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56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spc="-2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37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spc="-2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26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spc="-2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771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Discontinue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d </a:t>
                      </a: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(+/14 days retention)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21/114</a:t>
                      </a:r>
                      <a:r>
                        <a:rPr sz="1400" b="1" spc="-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(1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sz="1400" b="1" spc="-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18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1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  <a:r>
                        <a:rPr sz="1400" b="1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  <a:r>
                        <a:rPr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1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27</a:t>
                      </a:r>
                      <a:r>
                        <a:rPr sz="1400" b="1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(1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9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Insurance-Related</a:t>
                      </a:r>
                      <a:endParaRPr sz="1400" b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7/21</a:t>
                      </a:r>
                      <a:r>
                        <a:rPr sz="1400" b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33</a:t>
                      </a:r>
                      <a:r>
                        <a:rPr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b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sz="1400" b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30</a:t>
                      </a:r>
                      <a:r>
                        <a:rPr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b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 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50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b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sz="1400" b="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sz="1400" b="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b="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(50%)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9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Missed multiple appts/failed re-start/provider discontinued </a:t>
                      </a:r>
                      <a:endParaRPr sz="1400" b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24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lang="en-US"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(25%)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57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b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98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Sexual Relationship Changes - Monogamy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 (5%)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 (25%)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101605671"/>
                  </a:ext>
                </a:extLst>
              </a:tr>
              <a:tr h="3499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Lost to</a:t>
                      </a:r>
                      <a:r>
                        <a:rPr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f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ollow</a:t>
                      </a:r>
                      <a:r>
                        <a:rPr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400" spc="-2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u</a:t>
                      </a:r>
                      <a:r>
                        <a:rPr sz="1400" spc="-25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(1</a:t>
                      </a: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r>
                        <a:rPr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  <a:r>
                        <a:rPr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sz="1400" b="1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(50%)</a:t>
                      </a:r>
                      <a:endParaRPr sz="1400" b="1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1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Moved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20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2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Inconvenient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2 </a:t>
                      </a:r>
                      <a:r>
                        <a:rPr lang="en-US"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(10%)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(10%)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 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(14%)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 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spc="-1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Injection Site Reaction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%)</a:t>
                      </a:r>
                      <a:endParaRPr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1 </a:t>
                      </a:r>
                      <a:r>
                        <a:rPr lang="en-US" sz="1400" spc="-2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(10%)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 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 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latin typeface="Century Gothic" panose="020B0502020202020204" pitchFamily="34" charset="0"/>
                        </a:rPr>
                        <a:t>0</a:t>
                      </a:r>
                      <a:endParaRPr lang="en-US" sz="1400" dirty="0">
                        <a:solidFill>
                          <a:srgbClr val="000000"/>
                        </a:solidFill>
                        <a:latin typeface="Century Gothic" panose="020B0502020202020204" pitchFamily="34" charset="0"/>
                        <a:cs typeface="Arial"/>
                      </a:endParaRPr>
                    </a:p>
                  </a:txBody>
                  <a:tcPr marL="0" marR="0" marT="3937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3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2A4395-AFAB-3A70-A772-7D605C911B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856510"/>
            <a:ext cx="10817225" cy="3569284"/>
          </a:xfrm>
        </p:spPr>
        <p:txBody>
          <a:bodyPr/>
          <a:lstStyle/>
          <a:p>
            <a:pPr marL="298450" marR="137160" indent="-285750">
              <a:lnSpc>
                <a:spcPct val="100000"/>
              </a:lnSpc>
              <a:spcBef>
                <a:spcPts val="590"/>
              </a:spcBef>
              <a:spcAft>
                <a:spcPts val="1800"/>
              </a:spcAft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spc="-85" dirty="0">
                <a:solidFill>
                  <a:srgbClr val="3E3E3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Moderate to high injectable PrEP r</a:t>
            </a:r>
            <a:r>
              <a:rPr lang="en-US" sz="1800" spc="-10" dirty="0">
                <a:solidFill>
                  <a:srgbClr val="3E3E3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etention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 seen across vulnerable populations</a:t>
            </a:r>
          </a:p>
          <a:p>
            <a:pPr marL="298450" marR="137160" indent="-285750">
              <a:lnSpc>
                <a:spcPct val="100000"/>
              </a:lnSpc>
              <a:spcBef>
                <a:spcPts val="590"/>
              </a:spcBef>
              <a:spcAft>
                <a:spcPts val="1800"/>
              </a:spcAft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/>
              </a:rPr>
              <a:t>May be a r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eflection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of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a</a:t>
            </a:r>
            <a:r>
              <a:rPr lang="en-US" sz="1800" spc="-45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selection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bias (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prior </a:t>
            </a:r>
            <a:r>
              <a:rPr lang="en-US" sz="1800" spc="-1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oral PrEP use and public insurance)</a:t>
            </a:r>
            <a:endParaRPr lang="en-US" sz="1800" dirty="0">
              <a:latin typeface="Century Gothic" panose="020B0502020202020204" pitchFamily="34" charset="0"/>
              <a:cs typeface="Calibri"/>
            </a:endParaRPr>
          </a:p>
          <a:p>
            <a:pPr marL="298450" marR="5080" indent="-285750">
              <a:lnSpc>
                <a:spcPct val="100000"/>
              </a:lnSpc>
              <a:spcAft>
                <a:spcPts val="1800"/>
              </a:spcAft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spc="-235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H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igh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spc="-1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rates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of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Medicaid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use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(~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40</a:t>
            </a:r>
            <a:r>
              <a:rPr lang="en-US" sz="1800" spc="-35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-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57%)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may</a:t>
            </a:r>
            <a:r>
              <a:rPr lang="en-US" sz="1800" spc="-35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have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eliminated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barriers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to</a:t>
            </a:r>
            <a:r>
              <a:rPr lang="en-US" sz="1800" spc="-4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spc="-1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access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to</a:t>
            </a:r>
            <a:r>
              <a:rPr lang="en-US" sz="1800" spc="-35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care</a:t>
            </a:r>
            <a:r>
              <a:rPr lang="en-US" sz="1800" spc="-25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and</a:t>
            </a:r>
            <a:r>
              <a:rPr lang="en-US" sz="1800" spc="-3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may have </a:t>
            </a:r>
            <a:r>
              <a:rPr lang="en-US" sz="1800" spc="-1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fostered retention for injectable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PrEP</a:t>
            </a:r>
            <a:r>
              <a:rPr lang="en-US" sz="1800" spc="-3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use</a:t>
            </a:r>
            <a:r>
              <a:rPr lang="en-US" sz="1800" spc="-25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among</a:t>
            </a:r>
            <a:r>
              <a:rPr lang="en-US" sz="1800" spc="-25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certain</a:t>
            </a:r>
            <a:r>
              <a:rPr lang="en-US" sz="1800" spc="-3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en-US" sz="1800" spc="-1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populations</a:t>
            </a:r>
            <a:endParaRPr lang="en-US" sz="1800" dirty="0"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spcAft>
                <a:spcPts val="1800"/>
              </a:spcAft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spc="-5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Insurance-related issues caused injectable PrEP discontinuations among all populations</a:t>
            </a: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spcAft>
                <a:spcPts val="1800"/>
              </a:spcAft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spc="-5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Missed appointments and lost to follow up remain reasons for </a:t>
            </a:r>
            <a:r>
              <a:rPr lang="en-US" sz="1800" spc="-50" dirty="0">
                <a:cs typeface="Calibri"/>
              </a:rPr>
              <a:t>non-</a:t>
            </a:r>
            <a:r>
              <a:rPr lang="en-US" sz="1800" spc="-50" dirty="0">
                <a:solidFill>
                  <a:srgbClr val="3E3E3E"/>
                </a:solidFill>
                <a:latin typeface="Century Gothic" panose="020B0502020202020204" pitchFamily="34" charset="0"/>
                <a:cs typeface="Calibri"/>
              </a:rPr>
              <a:t>retention </a:t>
            </a:r>
            <a:endParaRPr lang="en-US" sz="1800" spc="-50" dirty="0">
              <a:solidFill>
                <a:srgbClr val="3E3E3E"/>
              </a:solidFill>
              <a:latin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94512-BBA4-7DC9-9D5B-777BA676F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Injectable PrEP CHW Program Lessons Learned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90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2A4395-AFAB-3A70-A772-7D605C911B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645866"/>
            <a:ext cx="10817225" cy="1848591"/>
          </a:xfrm>
        </p:spPr>
        <p:txBody>
          <a:bodyPr/>
          <a:lstStyle/>
          <a:p>
            <a:pPr marL="355600" marR="612140" indent="-342900">
              <a:lnSpc>
                <a:spcPct val="100000"/>
              </a:lnSpc>
              <a:spcAft>
                <a:spcPts val="3000"/>
              </a:spcAft>
              <a:buClr>
                <a:srgbClr val="1B9AC7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Peer</a:t>
            </a:r>
            <a:r>
              <a:rPr lang="en-US" sz="2200" spc="-1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CHWs</a:t>
            </a:r>
            <a:r>
              <a:rPr lang="en-US" sz="22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can</a:t>
            </a:r>
            <a:r>
              <a:rPr lang="en-US" sz="22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aid</a:t>
            </a:r>
            <a:r>
              <a:rPr lang="en-US" sz="22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injectable</a:t>
            </a:r>
            <a:r>
              <a:rPr lang="en-US" sz="22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2200" spc="-1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retention/adherence</a:t>
            </a:r>
            <a:r>
              <a:rPr lang="en-US" sz="22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among</a:t>
            </a:r>
            <a:r>
              <a:rPr lang="en-US" sz="2200" spc="-6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vulnerable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communities</a:t>
            </a:r>
            <a:r>
              <a:rPr lang="en-US" sz="2200" spc="-5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to</a:t>
            </a:r>
            <a:r>
              <a:rPr lang="en-US" sz="2200" spc="-5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prevent</a:t>
            </a:r>
            <a:r>
              <a:rPr lang="en-US" sz="2200" spc="-5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new</a:t>
            </a:r>
            <a:r>
              <a:rPr lang="en-US" sz="2200" spc="-5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HIV</a:t>
            </a:r>
            <a:r>
              <a:rPr lang="en-US" sz="2200" spc="-55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2200" spc="-1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infections</a:t>
            </a:r>
          </a:p>
          <a:p>
            <a:pPr marL="355600" marR="612140" indent="-342900">
              <a:lnSpc>
                <a:spcPct val="100000"/>
              </a:lnSpc>
              <a:spcAft>
                <a:spcPts val="3000"/>
              </a:spcAft>
              <a:buClr>
                <a:srgbClr val="1B9AC7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3E3E3E"/>
                </a:solidFill>
                <a:latin typeface="Century Gothic" panose="020B0502020202020204" pitchFamily="34" charset="0"/>
                <a:cs typeface="Arial"/>
              </a:rPr>
              <a:t>Robust solutions are needed to address lost to follow up and insurance-related discontinuations</a:t>
            </a:r>
            <a:endParaRPr lang="en-US" sz="2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94512-BBA4-7DC9-9D5B-777BA676F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pc="-10" dirty="0">
                <a:latin typeface="Century Gothic" panose="020B0502020202020204" pitchFamily="34" charset="0"/>
              </a:rPr>
              <a:t>Conclusion and Program 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3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532AA-F4C6-E5E6-3C4A-8F6EC90443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464767"/>
            <a:ext cx="10817225" cy="598526"/>
          </a:xfrm>
        </p:spPr>
        <p:txBody>
          <a:bodyPr/>
          <a:lstStyle/>
          <a:p>
            <a:r>
              <a:rPr lang="en-US" sz="3600" dirty="0">
                <a:latin typeface="Century Gothic" panose="020B0502020202020204" pitchFamily="34" charset="0"/>
              </a:rPr>
              <a:t>Whitman-Walker’s</a:t>
            </a:r>
            <a:r>
              <a:rPr lang="en-US" sz="3600" spc="85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Programs</a:t>
            </a:r>
            <a:r>
              <a:rPr lang="en-US" sz="3600" spc="9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&amp;</a:t>
            </a:r>
            <a:r>
              <a:rPr lang="en-US" sz="3600" spc="9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Services</a:t>
            </a:r>
            <a:endParaRPr lang="en-US" sz="3600" spc="90" dirty="0">
              <a:latin typeface="Century Gothic" panose="020B0502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5533FEF-5D51-5F03-1792-37FCBCC34B57}"/>
              </a:ext>
            </a:extLst>
          </p:cNvPr>
          <p:cNvSpPr txBox="1"/>
          <p:nvPr/>
        </p:nvSpPr>
        <p:spPr>
          <a:xfrm>
            <a:off x="3716829" y="1320647"/>
            <a:ext cx="2958291" cy="335803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6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Legal</a:t>
            </a:r>
            <a:r>
              <a:rPr sz="1200" b="1" spc="-5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Services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Mobile</a:t>
            </a:r>
            <a:r>
              <a:rPr sz="1200" b="1" spc="-7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Health</a:t>
            </a:r>
            <a:endParaRPr lang="en-US" sz="1200" spc="-1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Public</a:t>
            </a:r>
            <a:r>
              <a:rPr sz="1200" b="1" spc="-4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Benefits</a:t>
            </a:r>
            <a:r>
              <a:rPr sz="1200" b="1" spc="-4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&amp;</a:t>
            </a:r>
            <a:r>
              <a:rPr sz="1200" b="1" spc="-4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Insurance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>
              <a:lnSpc>
                <a:spcPct val="100000"/>
              </a:lnSpc>
            </a:pP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Navigation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655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Youth</a:t>
            </a:r>
            <a:r>
              <a:rPr sz="1200" b="1" spc="-2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Programs</a:t>
            </a:r>
            <a:r>
              <a:rPr sz="1200" b="1" spc="-2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&amp;</a:t>
            </a:r>
            <a:r>
              <a:rPr sz="1200" b="1" spc="-2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Wellness</a:t>
            </a:r>
            <a:r>
              <a:rPr sz="1200" b="1" spc="-2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Services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85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Special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Community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Events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&amp;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Cultural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Programs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655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Pharmacy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Services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Peer</a:t>
            </a:r>
            <a:r>
              <a:rPr sz="1200" b="1" spc="-3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Support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Services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marR="357505" indent="-285750">
              <a:lnSpc>
                <a:spcPct val="150000"/>
              </a:lnSpc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COVID-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19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Testing,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Vaccination</a:t>
            </a:r>
            <a:r>
              <a:rPr sz="1200" b="1" spc="-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&amp;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Outreach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marR="712470" indent="-285750">
              <a:lnSpc>
                <a:spcPct val="150000"/>
              </a:lnSpc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MPV</a:t>
            </a:r>
            <a:r>
              <a:rPr sz="1200" b="1" spc="-3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Testing,</a:t>
            </a:r>
            <a:r>
              <a:rPr sz="1200" b="1" spc="-3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Vaccination</a:t>
            </a:r>
            <a:r>
              <a:rPr lang="en-US" sz="1200" b="1" spc="-3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5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&amp;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Outreach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8A537980-C566-C858-9CB8-48A96506EFD1}"/>
              </a:ext>
            </a:extLst>
          </p:cNvPr>
          <p:cNvSpPr txBox="1"/>
          <p:nvPr/>
        </p:nvSpPr>
        <p:spPr>
          <a:xfrm>
            <a:off x="685800" y="1290965"/>
            <a:ext cx="2838450" cy="3331681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86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Primary</a:t>
            </a:r>
            <a:r>
              <a:rPr sz="1200" b="1" spc="-7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Medical</a:t>
            </a:r>
            <a:r>
              <a:rPr sz="1200" b="1" spc="-7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Care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Infectious</a:t>
            </a:r>
            <a:r>
              <a:rPr sz="1200" b="1" spc="-1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Disease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Specialty</a:t>
            </a:r>
            <a:r>
              <a:rPr sz="1200" b="1" spc="-1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Care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Dental</a:t>
            </a:r>
            <a:r>
              <a:rPr sz="1200" b="1" spc="-5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Care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Behavioral</a:t>
            </a:r>
            <a:r>
              <a:rPr sz="1200" b="1" spc="-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Health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Substance</a:t>
            </a:r>
            <a:r>
              <a:rPr sz="1200" b="1" spc="-7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Misuse</a:t>
            </a:r>
            <a:r>
              <a:rPr sz="1200" b="1" spc="-7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Treatment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marR="231775" indent="-285750">
              <a:lnSpc>
                <a:spcPct val="150000"/>
              </a:lnSpc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HIV/STI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2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Testing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&amp;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Prevention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Services,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including</a:t>
            </a:r>
            <a:r>
              <a:rPr sz="1200" b="1" spc="-2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a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PrEP</a:t>
            </a:r>
            <a:r>
              <a:rPr sz="1200" b="1" spc="-2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Clinic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Gender</a:t>
            </a:r>
            <a:r>
              <a:rPr sz="1200" b="1" spc="-3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Expansive</a:t>
            </a:r>
            <a:r>
              <a:rPr sz="1200" b="1" spc="-2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Care</a:t>
            </a:r>
            <a:r>
              <a:rPr sz="1200" b="1" spc="-3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Navigation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Policy</a:t>
            </a:r>
            <a:r>
              <a:rPr sz="1200" b="1" spc="-3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&amp;</a:t>
            </a:r>
            <a:r>
              <a:rPr sz="1200" b="1" spc="-3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Advocacy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Medical</a:t>
            </a:r>
            <a:r>
              <a:rPr sz="1200" b="1" spc="-3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2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Training</a:t>
            </a:r>
            <a:r>
              <a:rPr sz="1200" b="1" spc="-4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&amp;</a:t>
            </a:r>
            <a:r>
              <a:rPr sz="1200" b="1" spc="-35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Education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840"/>
              </a:spcBef>
              <a:buClr>
                <a:srgbClr val="1A9AC7"/>
              </a:buClr>
              <a:buSzPct val="103571"/>
              <a:buFont typeface="Arial"/>
              <a:buChar char="•"/>
              <a:tabLst>
                <a:tab pos="298450" algn="l"/>
              </a:tabLst>
            </a:pPr>
            <a:r>
              <a:rPr sz="1200" b="1" spc="-1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alibri"/>
              </a:rPr>
              <a:t>Research</a:t>
            </a:r>
            <a:endParaRPr sz="12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6" name="Google Shape;212;p2">
            <a:extLst>
              <a:ext uri="{FF2B5EF4-FFF2-40B4-BE49-F238E27FC236}">
                <a16:creationId xmlns:a16="http://schemas.microsoft.com/office/drawing/2014/main" id="{F45208EE-5B01-AB22-8C1C-26AC79915C9B}"/>
              </a:ext>
            </a:extLst>
          </p:cNvPr>
          <p:cNvSpPr/>
          <p:nvPr/>
        </p:nvSpPr>
        <p:spPr>
          <a:xfrm>
            <a:off x="9260196" y="2861409"/>
            <a:ext cx="2313520" cy="313024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FFFF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Max Robinson Center</a:t>
            </a:r>
            <a:endParaRPr sz="1200" dirty="0">
              <a:latin typeface="Century Gothic" panose="020B0502020202020204" pitchFamily="34" charset="0"/>
            </a:endParaRPr>
          </a:p>
        </p:txBody>
      </p:sp>
      <p:pic>
        <p:nvPicPr>
          <p:cNvPr id="7" name="Google Shape;214;p2">
            <a:extLst>
              <a:ext uri="{FF2B5EF4-FFF2-40B4-BE49-F238E27FC236}">
                <a16:creationId xmlns:a16="http://schemas.microsoft.com/office/drawing/2014/main" id="{29761CAE-FC86-6C06-9ED1-C9BBD83C13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8064" b="8064"/>
          <a:stretch/>
        </p:blipFill>
        <p:spPr>
          <a:xfrm>
            <a:off x="6947883" y="3484908"/>
            <a:ext cx="2216627" cy="126287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8" name="Google Shape;215;p2">
            <a:extLst>
              <a:ext uri="{FF2B5EF4-FFF2-40B4-BE49-F238E27FC236}">
                <a16:creationId xmlns:a16="http://schemas.microsoft.com/office/drawing/2014/main" id="{CB186C7E-71BD-823E-7A94-93A21D9056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064" b="8064"/>
          <a:stretch/>
        </p:blipFill>
        <p:spPr>
          <a:xfrm>
            <a:off x="6947883" y="1524002"/>
            <a:ext cx="2216627" cy="124812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9" name="Google Shape;216;p2">
            <a:extLst>
              <a:ext uri="{FF2B5EF4-FFF2-40B4-BE49-F238E27FC236}">
                <a16:creationId xmlns:a16="http://schemas.microsoft.com/office/drawing/2014/main" id="{869DF9A8-18C8-09BE-AD8E-EDCBBAEF2CF9}"/>
              </a:ext>
            </a:extLst>
          </p:cNvPr>
          <p:cNvSpPr/>
          <p:nvPr/>
        </p:nvSpPr>
        <p:spPr>
          <a:xfrm>
            <a:off x="6947883" y="2861409"/>
            <a:ext cx="2216627" cy="299914"/>
          </a:xfrm>
          <a:prstGeom prst="roundRect">
            <a:avLst>
              <a:gd name="adj" fmla="val 16667"/>
            </a:avLst>
          </a:prstGeom>
          <a:solidFill>
            <a:srgbClr val="6EB4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FFFF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Whitman-Walker at LIZ</a:t>
            </a:r>
            <a:endParaRPr sz="1200" dirty="0">
              <a:latin typeface="Century Gothic" panose="020B0502020202020204" pitchFamily="34" charset="0"/>
            </a:endParaRPr>
          </a:p>
        </p:txBody>
      </p:sp>
      <p:sp>
        <p:nvSpPr>
          <p:cNvPr id="10" name="Google Shape;217;p2">
            <a:extLst>
              <a:ext uri="{FF2B5EF4-FFF2-40B4-BE49-F238E27FC236}">
                <a16:creationId xmlns:a16="http://schemas.microsoft.com/office/drawing/2014/main" id="{A4E5F4FE-111F-5AA5-F46E-B64AAD8A6608}"/>
              </a:ext>
            </a:extLst>
          </p:cNvPr>
          <p:cNvSpPr/>
          <p:nvPr/>
        </p:nvSpPr>
        <p:spPr>
          <a:xfrm>
            <a:off x="6947883" y="4965718"/>
            <a:ext cx="2216627" cy="313024"/>
          </a:xfrm>
          <a:prstGeom prst="roundRect">
            <a:avLst>
              <a:gd name="adj" fmla="val 16667"/>
            </a:avLst>
          </a:prstGeom>
          <a:solidFill>
            <a:srgbClr val="F684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FFFF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Whitman-Walker at 1525</a:t>
            </a:r>
            <a:endParaRPr sz="1200" dirty="0">
              <a:latin typeface="Century Gothic" panose="020B0502020202020204" pitchFamily="34" charset="0"/>
            </a:endParaRPr>
          </a:p>
        </p:txBody>
      </p:sp>
      <p:pic>
        <p:nvPicPr>
          <p:cNvPr id="11" name="Google Shape;221;p2">
            <a:extLst>
              <a:ext uri="{FF2B5EF4-FFF2-40B4-BE49-F238E27FC236}">
                <a16:creationId xmlns:a16="http://schemas.microsoft.com/office/drawing/2014/main" id="{08202C1D-E234-7596-DA4A-3055298FD0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8064" b="8064"/>
          <a:stretch/>
        </p:blipFill>
        <p:spPr>
          <a:xfrm>
            <a:off x="9260196" y="1469444"/>
            <a:ext cx="2313520" cy="130268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FD6D2-72EB-BFF2-6064-E75912A0DF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6" t="7503" r="3056" b="8463"/>
          <a:stretch/>
        </p:blipFill>
        <p:spPr>
          <a:xfrm>
            <a:off x="9260196" y="3497765"/>
            <a:ext cx="2172139" cy="1262872"/>
          </a:xfrm>
          <a:prstGeom prst="roundRect">
            <a:avLst>
              <a:gd name="adj" fmla="val 8373"/>
            </a:avLst>
          </a:prstGeom>
        </p:spPr>
      </p:pic>
      <p:sp>
        <p:nvSpPr>
          <p:cNvPr id="13" name="Google Shape;217;p2">
            <a:extLst>
              <a:ext uri="{FF2B5EF4-FFF2-40B4-BE49-F238E27FC236}">
                <a16:creationId xmlns:a16="http://schemas.microsoft.com/office/drawing/2014/main" id="{92CF0222-2E91-8D76-2641-B5A4345DBBB2}"/>
              </a:ext>
            </a:extLst>
          </p:cNvPr>
          <p:cNvSpPr/>
          <p:nvPr/>
        </p:nvSpPr>
        <p:spPr>
          <a:xfrm>
            <a:off x="9290946" y="4955083"/>
            <a:ext cx="2242829" cy="313024"/>
          </a:xfrm>
          <a:prstGeom prst="roundRect">
            <a:avLst>
              <a:gd name="adj" fmla="val 16667"/>
            </a:avLst>
          </a:prstGeom>
          <a:solidFill>
            <a:srgbClr val="E31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FFFF"/>
                </a:solidFill>
                <a:latin typeface="Century Gothic" panose="020B0502020202020204" pitchFamily="34" charset="0"/>
                <a:ea typeface="Avenir"/>
                <a:cs typeface="Avenir"/>
                <a:sym typeface="Avenir"/>
              </a:rPr>
              <a:t>Mobile Unit</a:t>
            </a:r>
            <a:endParaRPr sz="12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7603E-609E-3F0F-F13B-3A13732D7CDE}"/>
              </a:ext>
            </a:extLst>
          </p:cNvPr>
          <p:cNvSpPr txBox="1"/>
          <p:nvPr/>
        </p:nvSpPr>
        <p:spPr>
          <a:xfrm>
            <a:off x="688092" y="5101310"/>
            <a:ext cx="59870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(&gt; 20,000 clients total)</a:t>
            </a:r>
          </a:p>
          <a:p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Total oral and injectable: PrEP clients &gt; 3,825</a:t>
            </a:r>
          </a:p>
          <a:p>
            <a:r>
              <a:rPr lang="en-US" sz="1500" b="1" i="1" dirty="0">
                <a:solidFill>
                  <a:srgbClr val="1B9AC7"/>
                </a:solidFill>
                <a:latin typeface="Century Gothic" panose="020B0502020202020204" pitchFamily="34" charset="0"/>
              </a:rPr>
              <a:t>Novel strategies are needed to reduce PrEP care disparities.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E5DFBD-EFDF-D19F-A4A1-14C23DFE4A3B}"/>
              </a:ext>
            </a:extLst>
          </p:cNvPr>
          <p:cNvCxnSpPr>
            <a:cxnSpLocks/>
          </p:cNvCxnSpPr>
          <p:nvPr/>
        </p:nvCxnSpPr>
        <p:spPr>
          <a:xfrm flipV="1">
            <a:off x="685800" y="4955363"/>
            <a:ext cx="5564688" cy="10355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177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E34224-5475-A7A1-BF7D-15EA8BA72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98450" marR="1457325" indent="-285750">
              <a:lnSpc>
                <a:spcPct val="115999"/>
              </a:lnSpc>
              <a:spcBef>
                <a:spcPts val="100"/>
              </a:spcBef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1800" spc="-3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8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Users </a:t>
            </a:r>
          </a:p>
          <a:p>
            <a:pPr marL="298450" marR="1457325" indent="-285750">
              <a:lnSpc>
                <a:spcPct val="115999"/>
              </a:lnSpc>
              <a:spcBef>
                <a:spcPts val="100"/>
              </a:spcBef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1800" spc="-3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8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Specialists</a:t>
            </a:r>
          </a:p>
          <a:p>
            <a:pPr marL="298450" marR="1457325" indent="-285750">
              <a:lnSpc>
                <a:spcPct val="115999"/>
              </a:lnSpc>
              <a:spcBef>
                <a:spcPts val="100"/>
              </a:spcBef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1800" spc="-3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8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Navigators </a:t>
            </a:r>
          </a:p>
          <a:p>
            <a:pPr marL="298450" marR="1457325" indent="-285750">
              <a:lnSpc>
                <a:spcPct val="115999"/>
              </a:lnSpc>
              <a:spcBef>
                <a:spcPts val="100"/>
              </a:spcBef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PHQ</a:t>
            </a:r>
            <a:r>
              <a:rPr lang="en-US" sz="1800" spc="-3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800" spc="-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Team</a:t>
            </a:r>
            <a:endParaRPr lang="en-US" sz="18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298450" marR="5080" indent="-285750">
              <a:lnSpc>
                <a:spcPct val="115999"/>
              </a:lnSpc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Community</a:t>
            </a:r>
            <a:r>
              <a:rPr lang="en-US" sz="1800" spc="-1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Health</a:t>
            </a:r>
            <a:r>
              <a:rPr lang="en-US" sz="18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Department Phlebotomists</a:t>
            </a:r>
          </a:p>
          <a:p>
            <a:pPr marL="298450" marR="5080" indent="-285750">
              <a:lnSpc>
                <a:spcPct val="115999"/>
              </a:lnSpc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Medical Department </a:t>
            </a:r>
            <a:endParaRPr lang="en-US" sz="18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298450" marR="1961514" indent="-285750">
              <a:lnSpc>
                <a:spcPct val="115999"/>
              </a:lnSpc>
              <a:buClr>
                <a:srgbClr val="009AC7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RN</a:t>
            </a:r>
            <a:r>
              <a:rPr lang="en-US" sz="1800" spc="-4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800" spc="-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team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Billing</a:t>
            </a:r>
            <a:r>
              <a:rPr lang="en-US" sz="1800" spc="-3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800" spc="-20" dirty="0">
                <a:solidFill>
                  <a:srgbClr val="000000"/>
                </a:solidFill>
                <a:cs typeface="Arial"/>
              </a:rPr>
              <a:t>T</a:t>
            </a:r>
            <a:r>
              <a:rPr lang="en-US" sz="1800" spc="-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eam </a:t>
            </a:r>
            <a:r>
              <a:rPr lang="en-US" sz="18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Leadership</a:t>
            </a:r>
            <a:endParaRPr lang="en-US" sz="18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70AE1-0E92-5D04-E42A-BA42094E1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spc="-10" dirty="0">
                <a:solidFill>
                  <a:srgbClr val="3E3E3E"/>
                </a:solidFill>
                <a:latin typeface="Century Gothic" panose="020B0502020202020204" pitchFamily="34" charset="0"/>
              </a:rPr>
              <a:t>Acknowledgements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CD5CF-3FCD-093B-D9DB-3A65772BE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555" y="327766"/>
            <a:ext cx="4767470" cy="53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29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0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532AA-F4C6-E5E6-3C4A-8F6EC90443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341862"/>
            <a:ext cx="10817225" cy="1122681"/>
          </a:xfrm>
        </p:spPr>
        <p:txBody>
          <a:bodyPr/>
          <a:lstStyle/>
          <a:p>
            <a:pPr marL="107950">
              <a:lnSpc>
                <a:spcPct val="100000"/>
              </a:lnSpc>
              <a:spcBef>
                <a:spcPts val="795"/>
              </a:spcBef>
            </a:pPr>
            <a:r>
              <a:rPr lang="en-US" sz="3600" dirty="0">
                <a:latin typeface="Century Gothic" panose="020B0502020202020204" pitchFamily="34" charset="0"/>
              </a:rPr>
              <a:t>Peer</a:t>
            </a:r>
            <a:r>
              <a:rPr lang="en-US" sz="3600" spc="10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PrEP</a:t>
            </a:r>
            <a:r>
              <a:rPr lang="en-US" sz="3600" spc="10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Specialist</a:t>
            </a:r>
            <a:r>
              <a:rPr lang="en-US" sz="3600" spc="11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Clinic:</a:t>
            </a:r>
            <a:r>
              <a:rPr lang="en-US" sz="3600" spc="105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Higher</a:t>
            </a:r>
            <a:r>
              <a:rPr lang="en-US" sz="3600" spc="105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Oral</a:t>
            </a:r>
            <a:r>
              <a:rPr lang="en-US" sz="3600" spc="105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PrEP</a:t>
            </a:r>
            <a:r>
              <a:rPr lang="en-US" sz="3600" spc="105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Care</a:t>
            </a:r>
            <a:r>
              <a:rPr lang="en-US" sz="3600" spc="10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Retention</a:t>
            </a:r>
            <a:r>
              <a:rPr lang="en-US" sz="3600" spc="11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vs.</a:t>
            </a:r>
            <a:r>
              <a:rPr lang="en-US" sz="3600" spc="10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Medical</a:t>
            </a:r>
            <a:r>
              <a:rPr lang="en-US" sz="3600" spc="105" dirty="0">
                <a:latin typeface="Century Gothic" panose="020B0502020202020204" pitchFamily="34" charset="0"/>
              </a:rPr>
              <a:t> </a:t>
            </a:r>
            <a:r>
              <a:rPr lang="en-US" sz="3600" spc="-10" dirty="0">
                <a:latin typeface="Century Gothic" panose="020B0502020202020204" pitchFamily="34" charset="0"/>
              </a:rPr>
              <a:t>Clinic</a:t>
            </a:r>
            <a:r>
              <a:rPr lang="en-US" spc="-10" dirty="0"/>
              <a:t> </a:t>
            </a:r>
            <a:r>
              <a:rPr lang="en-US" sz="18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(IAPAC</a:t>
            </a:r>
            <a:r>
              <a:rPr lang="en-US" sz="1800" b="0" spc="35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sz="1800" b="0" spc="-1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2023)</a:t>
            </a:r>
            <a:endParaRPr lang="en-US" sz="3600" b="0" spc="90" dirty="0">
              <a:solidFill>
                <a:schemeClr val="accent6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F3493B-9B4B-293C-CEE6-6C0DDDC4E233}"/>
              </a:ext>
            </a:extLst>
          </p:cNvPr>
          <p:cNvSpPr txBox="1"/>
          <p:nvPr/>
        </p:nvSpPr>
        <p:spPr>
          <a:xfrm>
            <a:off x="1222218" y="6177584"/>
            <a:ext cx="4568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      Total oral PrEP clients: &gt; 3,475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DDB70F12-FA84-1901-E254-F4E941BD6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4" y="1738809"/>
            <a:ext cx="7468709" cy="2800766"/>
          </a:xfrm>
          <a:prstGeom prst="rect">
            <a:avLst/>
          </a:prstGeom>
          <a:noFill/>
          <a:effectLst>
            <a:outerShdw blurRad="93322" dist="50800" dir="5400000" algn="ctr" rotWithShape="0">
              <a:srgbClr val="000000">
                <a:alpha val="185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3C6152-3391-858A-544E-46F1A7250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33" y="4639782"/>
            <a:ext cx="5852593" cy="1310081"/>
          </a:xfrm>
          <a:prstGeom prst="rect">
            <a:avLst/>
          </a:prstGeom>
          <a:effectLst>
            <a:outerShdw blurRad="93322" dist="50800" dir="5400000" algn="ctr" rotWithShape="0">
              <a:srgbClr val="000000">
                <a:alpha val="18599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04ED14-90E5-A184-332A-D7F0F2C00C2E}"/>
              </a:ext>
            </a:extLst>
          </p:cNvPr>
          <p:cNvSpPr txBox="1"/>
          <p:nvPr/>
        </p:nvSpPr>
        <p:spPr>
          <a:xfrm>
            <a:off x="8430016" y="1738809"/>
            <a:ext cx="30364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WWH Community Health Department</a:t>
            </a:r>
          </a:p>
          <a:p>
            <a:r>
              <a:rPr lang="en-US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PrEP Clinic: Peer PrEP Specialist-led</a:t>
            </a:r>
          </a:p>
          <a:p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Services: Medication, Lab Draw, Counseling, Scheduling, Follow Up Visits, Reminders, Referral for Acute/Primary/Mental Health Care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64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22D093-94E8-8FA5-F350-1AB6DD97DA15}"/>
              </a:ext>
            </a:extLst>
          </p:cNvPr>
          <p:cNvSpPr/>
          <p:nvPr/>
        </p:nvSpPr>
        <p:spPr>
          <a:xfrm>
            <a:off x="576197" y="5380838"/>
            <a:ext cx="11035430" cy="783141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4109D-BE59-E445-1509-71A55FED69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464767"/>
            <a:ext cx="10817225" cy="499738"/>
          </a:xfrm>
        </p:spPr>
        <p:txBody>
          <a:bodyPr/>
          <a:lstStyle/>
          <a:p>
            <a:r>
              <a:rPr lang="en-US" sz="3600" dirty="0">
                <a:latin typeface="Century Gothic" panose="020B0502020202020204" pitchFamily="34" charset="0"/>
                <a:cs typeface="Helvetica" panose="020B0604020202020204" pitchFamily="34" charset="0"/>
              </a:rPr>
              <a:t>Status Neutral Continuum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81078-9FB5-9FAD-4B9F-2DBADE42B12C}"/>
              </a:ext>
            </a:extLst>
          </p:cNvPr>
          <p:cNvSpPr txBox="1"/>
          <p:nvPr/>
        </p:nvSpPr>
        <p:spPr>
          <a:xfrm>
            <a:off x="685801" y="5518716"/>
            <a:ext cx="60356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Buchbinder SP and Liu AY. Top in Antivir Med 2018</a:t>
            </a:r>
          </a:p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Nunn AS, et al. Defining the HIV pre-exposure prophylaxis care continuum. AIDS 2017</a:t>
            </a:r>
          </a:p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Chan PA, et al. Retention in care outcomes for HIV pre-exposure prophylaxis implementation programmes among men who have sex with men in three US cities. JIAS 2016</a:t>
            </a:r>
          </a:p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Century Gothic" panose="020B0502020202020204" pitchFamily="34" charset="0"/>
                <a:cs typeface="Helvetica" panose="020B0604020202020204" pitchFamily="34" charset="0"/>
              </a:rPr>
              <a:t>Chan PA, et al. Long-term retention in pre-exposure prophylaxis care among men who have sex with men and transgender women in the United States. JIAS 2019.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E4073-6E18-7707-3486-4B829E969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6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86" y="2390774"/>
            <a:ext cx="9508251" cy="2852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4EA0B7-8B62-F9F6-E706-101F56BBD3AA}"/>
              </a:ext>
            </a:extLst>
          </p:cNvPr>
          <p:cNvSpPr txBox="1"/>
          <p:nvPr/>
        </p:nvSpPr>
        <p:spPr>
          <a:xfrm>
            <a:off x="5713723" y="2768712"/>
            <a:ext cx="761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HIV Test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4A0E02-3BE9-C0AF-8E45-09BE2A82952B}"/>
              </a:ext>
            </a:extLst>
          </p:cNvPr>
          <p:cNvSpPr/>
          <p:nvPr/>
        </p:nvSpPr>
        <p:spPr>
          <a:xfrm>
            <a:off x="5679432" y="2633342"/>
            <a:ext cx="829957" cy="967762"/>
          </a:xfrm>
          <a:prstGeom prst="ellipse">
            <a:avLst/>
          </a:prstGeom>
          <a:noFill/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2AD810-ED82-DCEE-DD5D-095C980819E9}"/>
              </a:ext>
            </a:extLst>
          </p:cNvPr>
          <p:cNvSpPr txBox="1"/>
          <p:nvPr/>
        </p:nvSpPr>
        <p:spPr>
          <a:xfrm>
            <a:off x="7637859" y="1786511"/>
            <a:ext cx="321017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1B9AC7"/>
                </a:solidFill>
                <a:latin typeface="Century Gothic" panose="020B0502020202020204" pitchFamily="34" charset="0"/>
              </a:rPr>
              <a:t>HIV Care Continuum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792FF-C2BC-BC88-A669-1298F5DB5861}"/>
              </a:ext>
            </a:extLst>
          </p:cNvPr>
          <p:cNvSpPr txBox="1"/>
          <p:nvPr/>
        </p:nvSpPr>
        <p:spPr>
          <a:xfrm>
            <a:off x="1436296" y="1824087"/>
            <a:ext cx="35075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B9AC7"/>
                </a:solidFill>
                <a:latin typeface="Century Gothic" panose="020B0502020202020204" pitchFamily="34" charset="0"/>
              </a:rPr>
              <a:t>PrEP Care Continuum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F1BB72-F0D5-2C77-A699-F678F2521908}"/>
              </a:ext>
            </a:extLst>
          </p:cNvPr>
          <p:cNvCxnSpPr/>
          <p:nvPr/>
        </p:nvCxnSpPr>
        <p:spPr>
          <a:xfrm>
            <a:off x="685800" y="5380838"/>
            <a:ext cx="1081722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478CB5-AF8A-F64E-7F87-6A0E2D398299}"/>
              </a:ext>
            </a:extLst>
          </p:cNvPr>
          <p:cNvGrpSpPr/>
          <p:nvPr/>
        </p:nvGrpSpPr>
        <p:grpSpPr>
          <a:xfrm>
            <a:off x="685800" y="985224"/>
            <a:ext cx="10162237" cy="1637206"/>
            <a:chOff x="685800" y="985224"/>
            <a:chExt cx="10162237" cy="16372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FD9010-D4D1-A97C-31E8-6D02B58E4497}"/>
                </a:ext>
              </a:extLst>
            </p:cNvPr>
            <p:cNvSpPr txBox="1"/>
            <p:nvPr/>
          </p:nvSpPr>
          <p:spPr>
            <a:xfrm>
              <a:off x="7637859" y="2246300"/>
              <a:ext cx="3210178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WWH Medical Assistants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3E3E00-7BA8-C3E7-B756-C939C380F053}"/>
                </a:ext>
              </a:extLst>
            </p:cNvPr>
            <p:cNvSpPr txBox="1"/>
            <p:nvPr/>
          </p:nvSpPr>
          <p:spPr>
            <a:xfrm>
              <a:off x="1436296" y="2283876"/>
              <a:ext cx="35075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WWH Peer PrEP Specialists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F5C3F7-EA64-C21C-1424-1A7E92A8F7FF}"/>
                </a:ext>
              </a:extLst>
            </p:cNvPr>
            <p:cNvSpPr txBox="1"/>
            <p:nvPr/>
          </p:nvSpPr>
          <p:spPr>
            <a:xfrm>
              <a:off x="685800" y="985224"/>
              <a:ext cx="754380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WWH Implementing the Injectable Care Continuum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862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40445-7301-07EC-AD1D-EB354DB5F3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>
                <a:latin typeface="Century Gothic" panose="020B0502020202020204" pitchFamily="34" charset="0"/>
              </a:rPr>
              <a:t>LAI CAB Implementation Process </a:t>
            </a:r>
            <a:endParaRPr lang="en-US" dirty="0"/>
          </a:p>
        </p:txBody>
      </p:sp>
      <p:sp>
        <p:nvSpPr>
          <p:cNvPr id="3" name="object 26">
            <a:extLst>
              <a:ext uri="{FF2B5EF4-FFF2-40B4-BE49-F238E27FC236}">
                <a16:creationId xmlns:a16="http://schemas.microsoft.com/office/drawing/2014/main" id="{E99A5FEB-BAB6-9E45-87D1-6EDE0DA9DF7B}"/>
              </a:ext>
            </a:extLst>
          </p:cNvPr>
          <p:cNvSpPr txBox="1"/>
          <p:nvPr/>
        </p:nvSpPr>
        <p:spPr>
          <a:xfrm>
            <a:off x="6631622" y="1242167"/>
            <a:ext cx="4829613" cy="4571764"/>
          </a:xfrm>
          <a:prstGeom prst="rect">
            <a:avLst/>
          </a:prstGeom>
          <a:noFill/>
          <a:ln w="4473">
            <a:noFill/>
          </a:ln>
        </p:spPr>
        <p:txBody>
          <a:bodyPr vert="horz" wrap="square" lIns="0" tIns="21590" rIns="0" bIns="0" rtlCol="0">
            <a:spAutoFit/>
          </a:bodyPr>
          <a:lstStyle/>
          <a:p>
            <a:pPr marL="486410" indent="-228600" algn="just">
              <a:spcBef>
                <a:spcPts val="17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Gather</a:t>
            </a:r>
            <a:r>
              <a:rPr lang="en-US" sz="1100" spc="9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insights</a:t>
            </a:r>
            <a:r>
              <a:rPr lang="en-US" sz="1100" spc="8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from</a:t>
            </a:r>
            <a:r>
              <a:rPr lang="en-US" sz="1100" spc="9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other</a:t>
            </a:r>
            <a:r>
              <a:rPr lang="en-US" sz="1100" spc="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organizations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 algn="just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Review</a:t>
            </a:r>
            <a:r>
              <a:rPr lang="en-US" sz="1100" spc="7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legal</a:t>
            </a:r>
            <a:r>
              <a:rPr lang="en-US" sz="1100" spc="6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specifications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marR="233045" indent="-228600" algn="just"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Identify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staffing</a:t>
            </a:r>
            <a:r>
              <a:rPr lang="en-US" sz="1100" spc="8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needs</a:t>
            </a:r>
            <a:r>
              <a:rPr lang="en-US" sz="1100" spc="8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hire</a:t>
            </a:r>
            <a:r>
              <a:rPr lang="en-US" sz="1100" spc="9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new</a:t>
            </a:r>
            <a:r>
              <a:rPr lang="en-US" sz="1100" spc="8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staff: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full-time</a:t>
            </a:r>
            <a:r>
              <a:rPr lang="en-US" sz="1100" spc="9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Injection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Coordinator,</a:t>
            </a:r>
            <a:r>
              <a:rPr lang="en-US" sz="1100" spc="9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3</a:t>
            </a:r>
            <a:r>
              <a:rPr lang="en-US" sz="1100" spc="9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1100" spc="8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Injection</a:t>
            </a:r>
            <a:r>
              <a:rPr lang="en-US" sz="1100" spc="8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Specialists,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2</a:t>
            </a:r>
            <a:r>
              <a:rPr lang="en-US" sz="1100" spc="8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1100" spc="8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Navigators,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100" spc="8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Pharmacist</a:t>
            </a:r>
            <a:r>
              <a:rPr lang="en-US" sz="1100" spc="9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LAI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CAB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Lead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Devise</a:t>
            </a:r>
            <a:r>
              <a:rPr lang="en-US" sz="1100" spc="7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</a:t>
            </a:r>
            <a:r>
              <a:rPr lang="en-US" sz="1100" spc="6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clinical</a:t>
            </a:r>
            <a:r>
              <a:rPr lang="en-US" sz="1100" spc="5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protocol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workflow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Appointment</a:t>
            </a:r>
            <a:r>
              <a:rPr lang="en-US" sz="1100" spc="1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scheduling</a:t>
            </a:r>
            <a:r>
              <a:rPr lang="en-US" sz="1100" spc="15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system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marR="146050" indent="-228600"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Missed</a:t>
            </a:r>
            <a:r>
              <a:rPr lang="en-US" sz="1100" spc="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appointment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rescheduling</a:t>
            </a:r>
            <a:r>
              <a:rPr lang="en-US" sz="1100" spc="10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within</a:t>
            </a:r>
            <a:r>
              <a:rPr lang="en-US" sz="1100" spc="10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1-7</a:t>
            </a:r>
            <a:r>
              <a:rPr lang="en-US" sz="1100" spc="9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days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100" spc="10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follow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up</a:t>
            </a:r>
            <a:r>
              <a:rPr lang="en-US" sz="1100" spc="7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plan</a:t>
            </a:r>
            <a:r>
              <a:rPr lang="en-US" sz="1100" spc="7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with</a:t>
            </a:r>
            <a:r>
              <a:rPr lang="en-US" sz="1100" spc="7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Artera®</a:t>
            </a:r>
            <a:r>
              <a:rPr lang="en-US" sz="1100" spc="8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texting</a:t>
            </a:r>
            <a:r>
              <a:rPr lang="en-US" sz="1100" spc="6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calls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LAI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CAB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pharmacy</a:t>
            </a:r>
            <a:r>
              <a:rPr lang="en-US" sz="1100" spc="1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communication</a:t>
            </a:r>
            <a:r>
              <a:rPr lang="en-US" sz="1100" spc="12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system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Medication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acquisition</a:t>
            </a:r>
            <a:r>
              <a:rPr lang="en-US" sz="1100" spc="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storage</a:t>
            </a:r>
            <a:r>
              <a:rPr lang="en-US" sz="1100" spc="1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plan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marR="200660" indent="-228600"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10845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Specialized</a:t>
            </a:r>
            <a:r>
              <a:rPr lang="en-US" sz="1100" spc="8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electronic</a:t>
            </a:r>
            <a:r>
              <a:rPr lang="en-US" sz="1100" spc="10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medical</a:t>
            </a:r>
            <a:r>
              <a:rPr lang="en-US" sz="1100" spc="9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record</a:t>
            </a:r>
            <a:r>
              <a:rPr lang="en-US" sz="1100" spc="114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changes</a:t>
            </a:r>
            <a:r>
              <a:rPr lang="en-US" sz="1100" spc="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100" spc="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medical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documentation</a:t>
            </a:r>
            <a:r>
              <a:rPr lang="en-US" sz="1100" spc="18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format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marR="695325" indent="-228600"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83870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Real-time</a:t>
            </a:r>
            <a:r>
              <a:rPr lang="en-US" sz="1100" spc="10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dashboard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to</a:t>
            </a:r>
            <a:r>
              <a:rPr lang="en-US" sz="1100" spc="9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identify</a:t>
            </a:r>
            <a:r>
              <a:rPr lang="en-US" sz="1100" spc="9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inventory,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missed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appointments</a:t>
            </a:r>
            <a:r>
              <a:rPr lang="en-US" sz="1100" spc="114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and</a:t>
            </a:r>
            <a:r>
              <a:rPr lang="en-US" sz="1100" spc="1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other</a:t>
            </a:r>
            <a:r>
              <a:rPr lang="en-US" sz="1100" spc="1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information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83870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Billing</a:t>
            </a:r>
            <a:r>
              <a:rPr lang="en-US" sz="1100" spc="6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process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with</a:t>
            </a:r>
            <a:r>
              <a:rPr lang="en-US" sz="1100" spc="7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client</a:t>
            </a:r>
            <a:r>
              <a:rPr lang="en-US" sz="1100" spc="6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billing</a:t>
            </a:r>
            <a:r>
              <a:rPr lang="en-US" sz="1100" spc="7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communication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83870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Demand</a:t>
            </a:r>
            <a:r>
              <a:rPr lang="en-US" sz="1100" spc="12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generation</a:t>
            </a:r>
            <a:r>
              <a:rPr lang="en-US" sz="1100" spc="12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2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plan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83870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Examination</a:t>
            </a:r>
            <a:r>
              <a:rPr lang="en-US" sz="1100" spc="10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room</a:t>
            </a:r>
            <a:r>
              <a:rPr lang="en-US" sz="1100" spc="10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changes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  <a:p>
            <a:pPr marL="486410" indent="-228600">
              <a:spcBef>
                <a:spcPts val="40"/>
              </a:spcBef>
              <a:spcAft>
                <a:spcPts val="800"/>
              </a:spcAft>
              <a:buClr>
                <a:srgbClr val="1A9AC7"/>
              </a:buClr>
              <a:buFont typeface="+mj-lt"/>
              <a:buAutoNum type="arabicPeriod"/>
              <a:tabLst>
                <a:tab pos="483870" algn="l"/>
              </a:tabLst>
            </a:pP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Establish</a:t>
            </a:r>
            <a:r>
              <a:rPr lang="en-US" sz="1100" spc="7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LAI</a:t>
            </a:r>
            <a:r>
              <a:rPr lang="en-US" sz="1100" spc="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CAB</a:t>
            </a:r>
            <a:r>
              <a:rPr lang="en-US" sz="1100" spc="8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PrEP</a:t>
            </a:r>
            <a:r>
              <a:rPr lang="en-US" sz="1100" spc="85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Specialist</a:t>
            </a:r>
            <a:r>
              <a:rPr lang="en-US" sz="1100" spc="8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Training</a:t>
            </a:r>
            <a:r>
              <a:rPr lang="en-US" sz="1100" spc="10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sz="1100" spc="-10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rPr>
              <a:t>Program</a:t>
            </a:r>
            <a:endParaRPr lang="en-US" sz="1100" dirty="0">
              <a:solidFill>
                <a:srgbClr val="000000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EAC1F-4AE2-F26A-B158-32D4B1408AD1}"/>
              </a:ext>
            </a:extLst>
          </p:cNvPr>
          <p:cNvSpPr txBox="1"/>
          <p:nvPr/>
        </p:nvSpPr>
        <p:spPr>
          <a:xfrm>
            <a:off x="685800" y="6070068"/>
            <a:ext cx="3740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Damschroder LJ, et al. 2009</a:t>
            </a:r>
          </a:p>
          <a:p>
            <a:r>
              <a: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Damschroder LJ, et al. 2022</a:t>
            </a:r>
          </a:p>
          <a:p>
            <a:r>
              <a:rPr lang="en-US" sz="1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Cfirguide.org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A46D7-AC22-84CF-2A29-17E142DA9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1503100"/>
            <a:ext cx="5408612" cy="385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1B9B5-701C-037D-AEF1-C68E5A2BB2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" t="7778" r="73456" b="19405"/>
          <a:stretch/>
        </p:blipFill>
        <p:spPr>
          <a:xfrm>
            <a:off x="674370" y="1166892"/>
            <a:ext cx="5665212" cy="4571764"/>
          </a:xfrm>
          <a:prstGeom prst="rect">
            <a:avLst/>
          </a:prstGeom>
          <a:effectLst>
            <a:outerShdw blurRad="147639" dist="381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50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24094F-4F59-F04A-D490-230D919E8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dirty="0">
                <a:latin typeface="Century Gothic" panose="020B0502020202020204" pitchFamily="34" charset="0"/>
              </a:rPr>
              <a:t>LAI CAB PrEP Injection Training Program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341DB-1DB6-8C71-6DB0-3606F7C44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797" y="1229430"/>
            <a:ext cx="3459575" cy="2594682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A84E0C47-57C6-4B16-282A-00F8458BC835}"/>
              </a:ext>
            </a:extLst>
          </p:cNvPr>
          <p:cNvSpPr txBox="1">
            <a:spLocks/>
          </p:cNvSpPr>
          <p:nvPr/>
        </p:nvSpPr>
        <p:spPr>
          <a:xfrm>
            <a:off x="713492" y="1202645"/>
            <a:ext cx="4547560" cy="4400487"/>
          </a:xfrm>
          <a:prstGeom prst="rect">
            <a:avLst/>
          </a:prstGeom>
        </p:spPr>
        <p:txBody>
          <a:bodyPr>
            <a:noAutofit/>
          </a:bodyPr>
          <a:lstStyle>
            <a:lvl1pPr marL="213295" indent="-213295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Font typeface="Arial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502770" indent="-259007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Font typeface="Arial"/>
              <a:buChar char="–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792243" indent="-182826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157897" indent="-304716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Font typeface="Arial"/>
              <a:buChar char="–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523551" indent="-304716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Font typeface="System Font Regular"/>
              <a:buChar char="&gt;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3351878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1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2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5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Didactic lectures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Separate sessions for injection preparation &amp; landmark/injection site identification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Mock sessions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In-clinic observation by Specialists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Videotape review with feedback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Specialist observation by provider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Log of injections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Sessions: Group and 1-on-1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Surveys every month on comfort level and why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Checklist and exam</a:t>
            </a:r>
          </a:p>
          <a:p>
            <a:pPr>
              <a:lnSpc>
                <a:spcPct val="150000"/>
              </a:lnSpc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 Weekly review of cases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8B4DE-C33F-FEBF-EEB0-5ACDEBD4D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46" y="1222633"/>
            <a:ext cx="1964856" cy="26003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FE8A3C-403D-6DB4-B7A3-F1A51653E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356" y="3911609"/>
            <a:ext cx="2530016" cy="1889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4F0C86-40D0-BAE3-F103-CFED4387C3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346" y="3902409"/>
            <a:ext cx="1404863" cy="1889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6B437B-1259-0C21-C41A-960C40255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093" y="3908444"/>
            <a:ext cx="1409378" cy="188373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A0F24E4-FA01-C547-F406-DCB09A0EA74D}"/>
              </a:ext>
            </a:extLst>
          </p:cNvPr>
          <p:cNvSpPr/>
          <p:nvPr/>
        </p:nvSpPr>
        <p:spPr>
          <a:xfrm>
            <a:off x="9641941" y="1437973"/>
            <a:ext cx="660903" cy="5930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20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24094F-4F59-F04A-D490-230D919E88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600" b="1" dirty="0">
                <a:latin typeface="Century Gothic" panose="020B0502020202020204" pitchFamily="34" charset="0"/>
              </a:rPr>
              <a:t>LAI CAB PrEP Injection Training Program </a:t>
            </a:r>
          </a:p>
        </p:txBody>
      </p:sp>
      <p:pic>
        <p:nvPicPr>
          <p:cNvPr id="9" name="Picture 8" descr="A picture containing clothing, person, drawing, indoor&#10;&#10;Description automatically generated">
            <a:extLst>
              <a:ext uri="{FF2B5EF4-FFF2-40B4-BE49-F238E27FC236}">
                <a16:creationId xmlns:a16="http://schemas.microsoft.com/office/drawing/2014/main" id="{604CC413-7328-BC3B-A05C-D167F33B8D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4" b="5797"/>
          <a:stretch/>
        </p:blipFill>
        <p:spPr>
          <a:xfrm rot="10800000">
            <a:off x="5489276" y="1072237"/>
            <a:ext cx="4617890" cy="3022216"/>
          </a:xfrm>
          <a:prstGeom prst="rect">
            <a:avLst/>
          </a:prstGeom>
        </p:spPr>
      </p:pic>
      <p:pic>
        <p:nvPicPr>
          <p:cNvPr id="10" name="Picture 9" descr="A picture containing text, handwriting, paper, ink&#10;&#10;Description automatically generated">
            <a:extLst>
              <a:ext uri="{FF2B5EF4-FFF2-40B4-BE49-F238E27FC236}">
                <a16:creationId xmlns:a16="http://schemas.microsoft.com/office/drawing/2014/main" id="{4F2F3539-D8C8-C2E5-FF97-84477D8B2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6075" y="1453736"/>
            <a:ext cx="3022216" cy="2266662"/>
          </a:xfrm>
          <a:prstGeom prst="rect">
            <a:avLst/>
          </a:prstGeom>
        </p:spPr>
      </p:pic>
      <p:pic>
        <p:nvPicPr>
          <p:cNvPr id="11" name="Picture 10" descr="A picture containing text, handwriting, paper, letter&#10;&#10;Description automatically generated">
            <a:extLst>
              <a:ext uri="{FF2B5EF4-FFF2-40B4-BE49-F238E27FC236}">
                <a16:creationId xmlns:a16="http://schemas.microsoft.com/office/drawing/2014/main" id="{C799C9A7-4E7C-B768-A98E-C5A57CBB9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/>
          <a:stretch/>
        </p:blipFill>
        <p:spPr>
          <a:xfrm rot="5400000">
            <a:off x="324983" y="1494349"/>
            <a:ext cx="3018495" cy="2181719"/>
          </a:xfrm>
          <a:prstGeom prst="rect">
            <a:avLst/>
          </a:prstGeom>
        </p:spPr>
      </p:pic>
      <p:pic>
        <p:nvPicPr>
          <p:cNvPr id="12" name="Picture 11" descr="A picture containing indoor, text, wall, clothing&#10;&#10;Description automatically generated">
            <a:extLst>
              <a:ext uri="{FF2B5EF4-FFF2-40B4-BE49-F238E27FC236}">
                <a16:creationId xmlns:a16="http://schemas.microsoft.com/office/drawing/2014/main" id="{57EE57F7-EC66-5D43-2391-E6900BEABE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1297" r="15256" b="1295"/>
          <a:stretch/>
        </p:blipFill>
        <p:spPr>
          <a:xfrm>
            <a:off x="743369" y="4238000"/>
            <a:ext cx="2181721" cy="1636291"/>
          </a:xfrm>
          <a:prstGeom prst="rect">
            <a:avLst/>
          </a:prstGeom>
        </p:spPr>
      </p:pic>
      <p:pic>
        <p:nvPicPr>
          <p:cNvPr id="13" name="Picture 12" descr="A person wearing a face mask an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BCD782C0-A85C-8300-A9CB-0B9FA9CC41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1296" r="10913" b="1296"/>
          <a:stretch/>
        </p:blipFill>
        <p:spPr>
          <a:xfrm>
            <a:off x="3148233" y="4241791"/>
            <a:ext cx="2266662" cy="1632500"/>
          </a:xfrm>
          <a:prstGeom prst="rect">
            <a:avLst/>
          </a:prstGeom>
        </p:spPr>
      </p:pic>
      <p:pic>
        <p:nvPicPr>
          <p:cNvPr id="14" name="Picture 13" descr="A picture containing person, indoor, clothing, office building&#10;&#10;Description automatically generated">
            <a:extLst>
              <a:ext uri="{FF2B5EF4-FFF2-40B4-BE49-F238E27FC236}">
                <a16:creationId xmlns:a16="http://schemas.microsoft.com/office/drawing/2014/main" id="{C45A3C82-02AA-2720-B392-D685F8C8AC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r="1928"/>
          <a:stretch/>
        </p:blipFill>
        <p:spPr>
          <a:xfrm>
            <a:off x="5489276" y="4220079"/>
            <a:ext cx="2234564" cy="1675923"/>
          </a:xfrm>
          <a:prstGeom prst="rect">
            <a:avLst/>
          </a:prstGeom>
        </p:spPr>
      </p:pic>
      <p:pic>
        <p:nvPicPr>
          <p:cNvPr id="15" name="Picture 14" descr="A picture containing indoor, person, wall, text&#10;&#10;Description automatically generated">
            <a:extLst>
              <a:ext uri="{FF2B5EF4-FFF2-40B4-BE49-F238E27FC236}">
                <a16:creationId xmlns:a16="http://schemas.microsoft.com/office/drawing/2014/main" id="{C5D65497-6A4E-DC50-1134-20A97A84F9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1" r="13149"/>
          <a:stretch/>
        </p:blipFill>
        <p:spPr>
          <a:xfrm>
            <a:off x="7872602" y="4220079"/>
            <a:ext cx="2234564" cy="167592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3FE82E2-856E-B29B-2E14-B5495C3ABB70}"/>
              </a:ext>
            </a:extLst>
          </p:cNvPr>
          <p:cNvSpPr/>
          <p:nvPr/>
        </p:nvSpPr>
        <p:spPr>
          <a:xfrm>
            <a:off x="8537418" y="4348839"/>
            <a:ext cx="380245" cy="34216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3B809E-9035-0A91-25A4-3E7141B2E21A}"/>
              </a:ext>
            </a:extLst>
          </p:cNvPr>
          <p:cNvSpPr/>
          <p:nvPr/>
        </p:nvSpPr>
        <p:spPr>
          <a:xfrm>
            <a:off x="5860573" y="4691006"/>
            <a:ext cx="334978" cy="3408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0D6BBB-A59D-91BE-7336-FD2A0BBC2147}"/>
              </a:ext>
            </a:extLst>
          </p:cNvPr>
          <p:cNvSpPr/>
          <p:nvPr/>
        </p:nvSpPr>
        <p:spPr>
          <a:xfrm>
            <a:off x="1311156" y="4381836"/>
            <a:ext cx="334978" cy="3091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4CCFE5A-6C54-0891-1F0B-60B737AE8E98}"/>
              </a:ext>
            </a:extLst>
          </p:cNvPr>
          <p:cNvSpPr/>
          <p:nvPr/>
        </p:nvSpPr>
        <p:spPr>
          <a:xfrm>
            <a:off x="3271797" y="4474962"/>
            <a:ext cx="293519" cy="32592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0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923831-F108-D8AC-D629-B952BE465F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LAI CAB Patient Survey Results 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275FFF-A75A-83B5-A895-FD80EFE5A4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15512"/>
              </p:ext>
            </p:extLst>
          </p:nvPr>
        </p:nvGraphicFramePr>
        <p:xfrm>
          <a:off x="685482" y="977820"/>
          <a:ext cx="4477304" cy="155999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86331">
                  <a:extLst>
                    <a:ext uri="{9D8B030D-6E8A-4147-A177-3AD203B41FA5}">
                      <a16:colId xmlns:a16="http://schemas.microsoft.com/office/drawing/2014/main" val="3308337905"/>
                    </a:ext>
                  </a:extLst>
                </a:gridCol>
                <a:gridCol w="960082">
                  <a:extLst>
                    <a:ext uri="{9D8B030D-6E8A-4147-A177-3AD203B41FA5}">
                      <a16:colId xmlns:a16="http://schemas.microsoft.com/office/drawing/2014/main" val="852868083"/>
                    </a:ext>
                  </a:extLst>
                </a:gridCol>
                <a:gridCol w="618515">
                  <a:extLst>
                    <a:ext uri="{9D8B030D-6E8A-4147-A177-3AD203B41FA5}">
                      <a16:colId xmlns:a16="http://schemas.microsoft.com/office/drawing/2014/main" val="1224389868"/>
                    </a:ext>
                  </a:extLst>
                </a:gridCol>
                <a:gridCol w="812376">
                  <a:extLst>
                    <a:ext uri="{9D8B030D-6E8A-4147-A177-3AD203B41FA5}">
                      <a16:colId xmlns:a16="http://schemas.microsoft.com/office/drawing/2014/main" val="3027697302"/>
                    </a:ext>
                  </a:extLst>
                </a:gridCol>
              </a:tblGrid>
              <a:tr h="222813">
                <a:tc rowSpan="3"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                                                            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Surveys results through 4/28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8294893"/>
                  </a:ext>
                </a:extLst>
              </a:tr>
              <a:tr h="222813">
                <a:tc vMerge="1"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LAI CAB (n=23)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FFFF00"/>
                        </a:highlight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950864"/>
                  </a:ext>
                </a:extLst>
              </a:tr>
              <a:tr h="222813">
                <a:tc v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Great (Yes)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Poor (No)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extLst>
                  <a:ext uri="{0D108BD9-81ED-4DB2-BD59-A6C34878D82A}">
                    <a16:rowId xmlns:a16="http://schemas.microsoft.com/office/drawing/2014/main" val="2478360146"/>
                  </a:ext>
                </a:extLst>
              </a:tr>
              <a:tr h="2228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Experience Scheduling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rgbClr val="006100"/>
                          </a:solidFill>
                          <a:effectLst/>
                          <a:latin typeface="Century Gothic" panose="020B0502020202020204" pitchFamily="34" charset="0"/>
                        </a:rPr>
                        <a:t>96%</a:t>
                      </a:r>
                      <a:endParaRPr lang="en-US" sz="1100" b="1" i="0" u="none" strike="noStrike" dirty="0">
                        <a:solidFill>
                          <a:srgbClr val="0061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extLst>
                  <a:ext uri="{0D108BD9-81ED-4DB2-BD59-A6C34878D82A}">
                    <a16:rowId xmlns:a16="http://schemas.microsoft.com/office/drawing/2014/main" val="2558976422"/>
                  </a:ext>
                </a:extLst>
              </a:tr>
              <a:tr h="2228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Experience w/ Insurance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rgbClr val="006100"/>
                          </a:solidFill>
                          <a:effectLst/>
                          <a:latin typeface="Century Gothic" panose="020B0502020202020204" pitchFamily="34" charset="0"/>
                        </a:rPr>
                        <a:t>90%</a:t>
                      </a:r>
                      <a:endParaRPr lang="en-US" sz="1100" b="1" i="0" u="none" strike="noStrike" dirty="0">
                        <a:solidFill>
                          <a:srgbClr val="0061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extLst>
                  <a:ext uri="{0D108BD9-81ED-4DB2-BD59-A6C34878D82A}">
                    <a16:rowId xmlns:a16="http://schemas.microsoft.com/office/drawing/2014/main" val="3189338626"/>
                  </a:ext>
                </a:extLst>
              </a:tr>
              <a:tr h="2228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Experience w/ Injection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rgbClr val="006100"/>
                          </a:solidFill>
                          <a:effectLst/>
                          <a:latin typeface="Century Gothic" panose="020B0502020202020204" pitchFamily="34" charset="0"/>
                        </a:rPr>
                        <a:t>91%</a:t>
                      </a:r>
                      <a:endParaRPr lang="en-US" sz="1100" b="1" i="0" u="none" strike="noStrike" dirty="0">
                        <a:solidFill>
                          <a:srgbClr val="0061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extLst>
                  <a:ext uri="{0D108BD9-81ED-4DB2-BD59-A6C34878D82A}">
                    <a16:rowId xmlns:a16="http://schemas.microsoft.com/office/drawing/2014/main" val="404818240"/>
                  </a:ext>
                </a:extLst>
              </a:tr>
              <a:tr h="22281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Schedule explained?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rgbClr val="006100"/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n-US" sz="1100" b="1" i="0" u="none" strike="noStrike" dirty="0">
                        <a:solidFill>
                          <a:srgbClr val="0061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-------------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/>
                </a:tc>
                <a:extLst>
                  <a:ext uri="{0D108BD9-81ED-4DB2-BD59-A6C34878D82A}">
                    <a16:rowId xmlns:a16="http://schemas.microsoft.com/office/drawing/2014/main" val="359662838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8C166A-17EA-02A7-DEED-14D99F95B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068647"/>
              </p:ext>
            </p:extLst>
          </p:nvPr>
        </p:nvGraphicFramePr>
        <p:xfrm>
          <a:off x="688798" y="2643657"/>
          <a:ext cx="5289677" cy="32985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33503">
                  <a:extLst>
                    <a:ext uri="{9D8B030D-6E8A-4147-A177-3AD203B41FA5}">
                      <a16:colId xmlns:a16="http://schemas.microsoft.com/office/drawing/2014/main" val="1846431057"/>
                    </a:ext>
                  </a:extLst>
                </a:gridCol>
                <a:gridCol w="628087">
                  <a:extLst>
                    <a:ext uri="{9D8B030D-6E8A-4147-A177-3AD203B41FA5}">
                      <a16:colId xmlns:a16="http://schemas.microsoft.com/office/drawing/2014/main" val="2216525336"/>
                    </a:ext>
                  </a:extLst>
                </a:gridCol>
                <a:gridCol w="628087">
                  <a:extLst>
                    <a:ext uri="{9D8B030D-6E8A-4147-A177-3AD203B41FA5}">
                      <a16:colId xmlns:a16="http://schemas.microsoft.com/office/drawing/2014/main" val="1950872373"/>
                    </a:ext>
                  </a:extLst>
                </a:gridCol>
              </a:tblGrid>
              <a:tr h="23361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Reasons for choosing Injectable PrEP (LAI CAB):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count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476375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More convenient for my schedule than taking a pill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1736286001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Easier to remember than taking a pill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2391187361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Don’t like taking a pill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3730282796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Some other reason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1100191931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57041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39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2425188710"/>
                  </a:ext>
                </a:extLst>
              </a:tr>
              <a:tr h="222813">
                <a:tc>
                  <a:txBody>
                    <a:bodyPr/>
                    <a:lstStyle/>
                    <a:p>
                      <a:pPr marL="0" algn="l" defTabSz="609250" rtl="0" eaLnBrk="1" fontAlgn="b" latinLnBrk="0" hangingPunct="1"/>
                      <a:r>
                        <a:rPr lang="en-US" sz="11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How did you hear about Injectable PrEP (LAI CAB)?</a:t>
                      </a:r>
                      <a:endParaRPr lang="en-US" sz="1100" b="1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09250" rtl="0" eaLnBrk="1" fontAlgn="b" latinLnBrk="0" hangingPunct="1"/>
                      <a:r>
                        <a:rPr lang="en-US" sz="11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count</a:t>
                      </a:r>
                      <a:endParaRPr lang="en-US" sz="1100" b="1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09250" rtl="0" eaLnBrk="1" fontAlgn="b" latinLnBrk="0" hangingPunct="1"/>
                      <a:r>
                        <a:rPr lang="en-US" sz="11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%</a:t>
                      </a:r>
                      <a:endParaRPr lang="en-US" sz="1100" b="1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1" marR="9521" marT="9521" marB="45696" anchor="b">
                    <a:solidFill>
                      <a:srgbClr val="1A9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115124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WWH medical professional (provider, other clinic staff)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3260826263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External medical professional (external provider, clinic staff)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2708269374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Another patient, friend, partner, or someone else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1600069767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Saw information while in the clinic (poster, brochure)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1406558989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Saw an ad on TV, social media, or somewhere else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31%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3473375309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Found out some other way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71360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1287871775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Total*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57041" marR="9521" marT="9521" marB="45696" anchor="ctr"/>
                </a:tc>
                <a:tc>
                  <a:txBody>
                    <a:bodyPr/>
                    <a:lstStyle/>
                    <a:p>
                      <a:pPr marL="0" algn="r" defTabSz="609433" rtl="0" eaLnBrk="1" fontAlgn="ctr" latinLnBrk="0" hangingPunct="1"/>
                      <a:r>
                        <a:rPr lang="en-US" sz="1100" b="0" u="none" strike="noStrike" kern="12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36</a:t>
                      </a:r>
                      <a:endParaRPr lang="en-US" sz="1100" b="0" u="none" strike="noStrike" kern="1200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523" marR="9523" marT="9523" marB="45708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1" marR="9521" marT="9521" marB="45696" anchor="ctr"/>
                </a:tc>
                <a:extLst>
                  <a:ext uri="{0D108BD9-81ED-4DB2-BD59-A6C34878D82A}">
                    <a16:rowId xmlns:a16="http://schemas.microsoft.com/office/drawing/2014/main" val="240821647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357CB26-9E4E-D344-D062-5FA7D402EB1C}"/>
              </a:ext>
            </a:extLst>
          </p:cNvPr>
          <p:cNvSpPr txBox="1"/>
          <p:nvPr/>
        </p:nvSpPr>
        <p:spPr>
          <a:xfrm>
            <a:off x="3176" y="6594740"/>
            <a:ext cx="4431147" cy="261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852"/>
            <a:r>
              <a:rPr lang="en-US" sz="1100" dirty="0">
                <a:solidFill>
                  <a:srgbClr val="000000"/>
                </a:solidFill>
                <a:latin typeface="Arial"/>
              </a:rPr>
              <a:t>*Total higher than n due to selecting multiple response options</a:t>
            </a:r>
            <a:endParaRPr lang="en-US" sz="11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CE71901-15B0-26C5-494A-137DBAB8487F}"/>
              </a:ext>
            </a:extLst>
          </p:cNvPr>
          <p:cNvSpPr txBox="1">
            <a:spLocks/>
          </p:cNvSpPr>
          <p:nvPr/>
        </p:nvSpPr>
        <p:spPr>
          <a:xfrm>
            <a:off x="6223868" y="1023131"/>
            <a:ext cx="5279337" cy="453181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13295" indent="-213295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Font typeface="Arial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502770" indent="-259007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Font typeface="Arial"/>
              <a:buChar char="–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792243" indent="-182826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157897" indent="-304716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Font typeface="Arial"/>
              <a:buChar char="–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1523551" indent="-304716" algn="l" defTabSz="609433" rtl="0" eaLnBrk="1" latinLnBrk="0" hangingPunct="1">
              <a:lnSpc>
                <a:spcPts val="2933"/>
              </a:lnSpc>
              <a:spcBef>
                <a:spcPct val="20000"/>
              </a:spcBef>
              <a:buClr>
                <a:srgbClr val="F79500"/>
              </a:buClr>
              <a:buFont typeface="System Font Regular"/>
              <a:buChar char="&gt;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3351878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311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42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175" indent="-304716" algn="l" defTabSz="609433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None/>
            </a:pPr>
            <a:r>
              <a:rPr lang="en-US" sz="1400" b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Injectable PrEP (LAI CAB) is a new service for us. Please share any information that can help us to improve the patient experience:</a:t>
            </a:r>
            <a:endParaRPr lang="en-US" sz="1400" b="1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“Easy experience with scheduling and staff”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u="sng" dirty="0">
                <a:latin typeface="Century Gothic" panose="020B0502020202020204" pitchFamily="34" charset="0"/>
              </a:rPr>
              <a:t>“The actual injection was quite painful”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“No pain at all, easy to schedule”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u="sng" dirty="0">
                <a:latin typeface="Century Gothic" panose="020B0502020202020204" pitchFamily="34" charset="0"/>
              </a:rPr>
              <a:t>“First dose was painful; second dose was much smoother”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“Wider range of appointment times to accommodate patients”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None/>
            </a:pPr>
            <a:r>
              <a:rPr lang="en-US" sz="14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How would you describe Injectable PrEP (LAI CAB) to another patient who didn’t know what it was but wanted to learn?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“Be prepared to feel sore for more than a week" 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“It's a way to be our protected from HIV without a daily regimen”</a:t>
            </a:r>
          </a:p>
          <a:p>
            <a:pPr>
              <a:lnSpc>
                <a:spcPct val="100000"/>
              </a:lnSpc>
              <a:spcAft>
                <a:spcPts val="600"/>
              </a:spcAft>
              <a:buClr>
                <a:srgbClr val="1A9AC7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Century Gothic" panose="020B0502020202020204" pitchFamily="34" charset="0"/>
              </a:rPr>
              <a:t>“It stays in your system for 2 months for HIV prevention”</a:t>
            </a:r>
          </a:p>
        </p:txBody>
      </p:sp>
    </p:spTree>
    <p:extLst>
      <p:ext uri="{BB962C8B-B14F-4D97-AF65-F5344CB8AC3E}">
        <p14:creationId xmlns:p14="http://schemas.microsoft.com/office/powerpoint/2010/main" val="314669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F53C3-2A48-D97C-F2DB-972859E28A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375866"/>
            <a:ext cx="10817087" cy="10607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Century Gothic" panose="020B0502020202020204" pitchFamily="34" charset="0"/>
              </a:rPr>
              <a:t>Feasibility</a:t>
            </a:r>
            <a:r>
              <a:rPr lang="en-US" sz="3600" spc="11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and</a:t>
            </a:r>
            <a:r>
              <a:rPr lang="en-US" sz="3600" spc="11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high</a:t>
            </a:r>
            <a:r>
              <a:rPr lang="en-US" sz="3600" spc="114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early</a:t>
            </a:r>
            <a:r>
              <a:rPr lang="en-US" sz="3600" spc="11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retention</a:t>
            </a:r>
            <a:r>
              <a:rPr lang="en-US" sz="3600" spc="114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of</a:t>
            </a:r>
            <a:r>
              <a:rPr lang="en-US" sz="3600" spc="105" dirty="0">
                <a:latin typeface="Century Gothic" panose="020B0502020202020204" pitchFamily="34" charset="0"/>
              </a:rPr>
              <a:t> </a:t>
            </a:r>
            <a:r>
              <a:rPr lang="en-US" sz="3600" spc="-10" dirty="0">
                <a:latin typeface="Century Gothic" panose="020B0502020202020204" pitchFamily="34" charset="0"/>
              </a:rPr>
              <a:t>CHW-</a:t>
            </a:r>
            <a:r>
              <a:rPr lang="en-US" sz="3600" dirty="0">
                <a:latin typeface="Century Gothic" panose="020B0502020202020204" pitchFamily="34" charset="0"/>
              </a:rPr>
              <a:t>administered</a:t>
            </a:r>
            <a:r>
              <a:rPr lang="en-US" sz="3600" spc="114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CAB</a:t>
            </a:r>
            <a:r>
              <a:rPr lang="en-US" sz="3600" spc="110" dirty="0">
                <a:latin typeface="Century Gothic" panose="020B0502020202020204" pitchFamily="34" charset="0"/>
              </a:rPr>
              <a:t> </a:t>
            </a:r>
            <a:r>
              <a:rPr lang="en-US" sz="3600" dirty="0">
                <a:latin typeface="Century Gothic" panose="020B0502020202020204" pitchFamily="34" charset="0"/>
              </a:rPr>
              <a:t>PrEP</a:t>
            </a:r>
            <a:r>
              <a:rPr lang="en-US" sz="3600" spc="110" dirty="0">
                <a:latin typeface="Century Gothic" panose="020B0502020202020204" pitchFamily="34" charset="0"/>
              </a:rPr>
              <a:t> </a:t>
            </a:r>
            <a:r>
              <a:rPr lang="en-US" sz="3600" spc="-10" dirty="0">
                <a:latin typeface="Century Gothic" panose="020B0502020202020204" pitchFamily="34" charset="0"/>
              </a:rPr>
              <a:t>Program </a:t>
            </a:r>
            <a:r>
              <a:rPr lang="en-US" sz="3600" dirty="0">
                <a:latin typeface="Century Gothic" panose="020B0502020202020204" pitchFamily="34" charset="0"/>
              </a:rPr>
              <a:t>(IAS</a:t>
            </a:r>
            <a:r>
              <a:rPr lang="en-US" sz="3600" spc="150" dirty="0">
                <a:latin typeface="Century Gothic" panose="020B0502020202020204" pitchFamily="34" charset="0"/>
              </a:rPr>
              <a:t> </a:t>
            </a:r>
            <a:r>
              <a:rPr lang="en-US" sz="3600" spc="-10" dirty="0">
                <a:latin typeface="Century Gothic" panose="020B0502020202020204" pitchFamily="34" charset="0"/>
              </a:rPr>
              <a:t>2023)</a:t>
            </a:r>
            <a:endParaRPr lang="en-US" dirty="0"/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4D3EA66B-860F-044D-BC72-11409E3095D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840346"/>
            <a:ext cx="4368800" cy="2499118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1291991C-EB1E-F70B-F558-701B1175C7F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3204" y="1838009"/>
            <a:ext cx="5799683" cy="31110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9224F5-4B22-638C-AE64-60F8EA97AE2A}"/>
              </a:ext>
            </a:extLst>
          </p:cNvPr>
          <p:cNvSpPr txBox="1"/>
          <p:nvPr/>
        </p:nvSpPr>
        <p:spPr>
          <a:xfrm>
            <a:off x="1155892" y="612335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LAI CAB Program Start: March 2022</a:t>
            </a:r>
          </a:p>
          <a:p>
            <a:r>
              <a: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348 patients as of July 1,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C53CB8-76AF-FEFB-BDA4-4615313BBDEC}"/>
              </a:ext>
            </a:extLst>
          </p:cNvPr>
          <p:cNvSpPr txBox="1"/>
          <p:nvPr/>
        </p:nvSpPr>
        <p:spPr>
          <a:xfrm>
            <a:off x="685800" y="4554124"/>
            <a:ext cx="4619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09493" rtl="0"/>
            <a:r>
              <a:rPr lang="en-US" sz="1600" b="1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WWH PrEP Services Pathway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F2A4A3-217B-EF00-294D-FA9AEE7B1036}"/>
              </a:ext>
            </a:extLst>
          </p:cNvPr>
          <p:cNvGrpSpPr/>
          <p:nvPr/>
        </p:nvGrpSpPr>
        <p:grpSpPr>
          <a:xfrm>
            <a:off x="730313" y="4996702"/>
            <a:ext cx="1272672" cy="617890"/>
            <a:chOff x="1172" y="0"/>
            <a:chExt cx="1824479" cy="929715"/>
          </a:xfrm>
          <a:solidFill>
            <a:srgbClr val="1A9AC7"/>
          </a:solidFill>
        </p:grpSpPr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918DD2DB-C080-FCB4-1FD5-B4AD383C5C29}"/>
                </a:ext>
              </a:extLst>
            </p:cNvPr>
            <p:cNvSpPr/>
            <p:nvPr/>
          </p:nvSpPr>
          <p:spPr>
            <a:xfrm>
              <a:off x="1172" y="0"/>
              <a:ext cx="1824479" cy="929715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D62B80AD-60AE-B935-7581-6F9F80D6576C}"/>
                </a:ext>
              </a:extLst>
            </p:cNvPr>
            <p:cNvSpPr txBox="1"/>
            <p:nvPr/>
          </p:nvSpPr>
          <p:spPr>
            <a:xfrm>
              <a:off x="1172" y="184399"/>
              <a:ext cx="1824479" cy="55937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CHW PrEP Clinic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769934-2333-D79B-DEB2-3C4C5323D153}"/>
              </a:ext>
            </a:extLst>
          </p:cNvPr>
          <p:cNvGrpSpPr/>
          <p:nvPr/>
        </p:nvGrpSpPr>
        <p:grpSpPr>
          <a:xfrm>
            <a:off x="2176313" y="4996702"/>
            <a:ext cx="1438573" cy="617890"/>
            <a:chOff x="1880387" y="0"/>
            <a:chExt cx="1824479" cy="929715"/>
          </a:xfrm>
          <a:solidFill>
            <a:srgbClr val="1A9AC7"/>
          </a:solidFill>
        </p:grpSpPr>
        <p:sp>
          <p:nvSpPr>
            <p:cNvPr id="12" name="Rectangle: Rounded Corners 14">
              <a:extLst>
                <a:ext uri="{FF2B5EF4-FFF2-40B4-BE49-F238E27FC236}">
                  <a16:creationId xmlns:a16="http://schemas.microsoft.com/office/drawing/2014/main" id="{4AA907E4-26F1-AD96-2BBE-C540BD097D6D}"/>
                </a:ext>
              </a:extLst>
            </p:cNvPr>
            <p:cNvSpPr/>
            <p:nvPr/>
          </p:nvSpPr>
          <p:spPr>
            <a:xfrm>
              <a:off x="1880387" y="0"/>
              <a:ext cx="1824479" cy="929715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B25091C9-5FA6-B1A6-8298-F58A1E904C34}"/>
                </a:ext>
              </a:extLst>
            </p:cNvPr>
            <p:cNvSpPr txBox="1"/>
            <p:nvPr/>
          </p:nvSpPr>
          <p:spPr>
            <a:xfrm>
              <a:off x="1880387" y="184399"/>
              <a:ext cx="1824479" cy="55937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Outreach Programs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DF8FA4-9D16-F7AF-BFFD-899AD0593858}"/>
              </a:ext>
            </a:extLst>
          </p:cNvPr>
          <p:cNvGrpSpPr/>
          <p:nvPr/>
        </p:nvGrpSpPr>
        <p:grpSpPr>
          <a:xfrm>
            <a:off x="3821476" y="4998442"/>
            <a:ext cx="1438573" cy="616150"/>
            <a:chOff x="3759601" y="0"/>
            <a:chExt cx="1824479" cy="929715"/>
          </a:xfrm>
          <a:solidFill>
            <a:srgbClr val="1A9AC7"/>
          </a:solidFill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7E68764D-2C34-0D1C-E316-18FE151A33AF}"/>
                </a:ext>
              </a:extLst>
            </p:cNvPr>
            <p:cNvSpPr/>
            <p:nvPr/>
          </p:nvSpPr>
          <p:spPr>
            <a:xfrm>
              <a:off x="3759601" y="0"/>
              <a:ext cx="1824479" cy="929715"/>
            </a:xfrm>
            <a:prstGeom prst="roundRect">
              <a:avLst>
                <a:gd name="adj" fmla="val 10000"/>
              </a:avLst>
            </a:prstGeom>
            <a:grpFill/>
            <a:ln w="254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txBody>
            <a:bodyPr/>
            <a:lstStyle/>
            <a:p>
              <a:pPr marL="0" marR="0" lvl="0" indent="0" algn="l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47D7D7EB-118C-A8AA-38CB-2E84C8BBB2F1}"/>
                </a:ext>
              </a:extLst>
            </p:cNvPr>
            <p:cNvSpPr txBox="1"/>
            <p:nvPr/>
          </p:nvSpPr>
          <p:spPr>
            <a:xfrm>
              <a:off x="3759601" y="251755"/>
              <a:ext cx="1824479" cy="37188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Medical Primary Care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276CB8-F71F-EAD9-AC0D-6007610CBFFA}"/>
              </a:ext>
            </a:extLst>
          </p:cNvPr>
          <p:cNvCxnSpPr>
            <a:cxnSpLocks/>
          </p:cNvCxnSpPr>
          <p:nvPr/>
        </p:nvCxnSpPr>
        <p:spPr>
          <a:xfrm flipH="1">
            <a:off x="1846402" y="5318222"/>
            <a:ext cx="329911" cy="0"/>
          </a:xfrm>
          <a:prstGeom prst="straightConnector1">
            <a:avLst/>
          </a:prstGeom>
          <a:ln w="38100">
            <a:solidFill>
              <a:srgbClr val="E318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375150-EF33-130E-E2D1-69D4B96D6A61}"/>
              </a:ext>
            </a:extLst>
          </p:cNvPr>
          <p:cNvCxnSpPr>
            <a:cxnSpLocks/>
          </p:cNvCxnSpPr>
          <p:nvPr/>
        </p:nvCxnSpPr>
        <p:spPr>
          <a:xfrm>
            <a:off x="3564976" y="5285284"/>
            <a:ext cx="266281" cy="9530"/>
          </a:xfrm>
          <a:prstGeom prst="straightConnector1">
            <a:avLst/>
          </a:prstGeom>
          <a:ln w="38100">
            <a:solidFill>
              <a:srgbClr val="E3183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Left-Right 26">
            <a:extLst>
              <a:ext uri="{FF2B5EF4-FFF2-40B4-BE49-F238E27FC236}">
                <a16:creationId xmlns:a16="http://schemas.microsoft.com/office/drawing/2014/main" id="{84F0067B-E5D3-CDD6-5521-489B70FFF687}"/>
              </a:ext>
            </a:extLst>
          </p:cNvPr>
          <p:cNvSpPr/>
          <p:nvPr/>
        </p:nvSpPr>
        <p:spPr>
          <a:xfrm>
            <a:off x="747851" y="5676790"/>
            <a:ext cx="4495800" cy="181526"/>
          </a:xfrm>
          <a:prstGeom prst="leftRightArrow">
            <a:avLst/>
          </a:prstGeom>
          <a:solidFill>
            <a:srgbClr val="E3183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8464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Whitman-Walker 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99C7"/>
      </a:accent1>
      <a:accent2>
        <a:srgbClr val="3A2879"/>
      </a:accent2>
      <a:accent3>
        <a:srgbClr val="ED1D7F"/>
      </a:accent3>
      <a:accent4>
        <a:srgbClr val="E6EDF1"/>
      </a:accent4>
      <a:accent5>
        <a:srgbClr val="FFFFFF"/>
      </a:accent5>
      <a:accent6>
        <a:srgbClr val="FFFFFF"/>
      </a:accent6>
      <a:hlink>
        <a:srgbClr val="0099C7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algn="l">
          <a:lnSpc>
            <a:spcPct val="100000"/>
          </a:lnSpc>
          <a:defRPr sz="1800" spc="40" baseline="0" dirty="0">
            <a:solidFill>
              <a:srgbClr val="1A9AC7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HELIO COLORS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F79500"/>
      </a:accent1>
      <a:accent2>
        <a:srgbClr val="FFD359"/>
      </a:accent2>
      <a:accent3>
        <a:srgbClr val="178FA0"/>
      </a:accent3>
      <a:accent4>
        <a:srgbClr val="005C84"/>
      </a:accent4>
      <a:accent5>
        <a:srgbClr val="3E3E3E"/>
      </a:accent5>
      <a:accent6>
        <a:srgbClr val="777777"/>
      </a:accent6>
      <a:hlink>
        <a:srgbClr val="A4A4A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tent 2">
  <a:themeElements>
    <a:clrScheme name="HELIO COLORS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F79500"/>
      </a:accent1>
      <a:accent2>
        <a:srgbClr val="FFD359"/>
      </a:accent2>
      <a:accent3>
        <a:srgbClr val="178FA0"/>
      </a:accent3>
      <a:accent4>
        <a:srgbClr val="005C84"/>
      </a:accent4>
      <a:accent5>
        <a:srgbClr val="3E3E3E"/>
      </a:accent5>
      <a:accent6>
        <a:srgbClr val="777777"/>
      </a:accent6>
      <a:hlink>
        <a:srgbClr val="A4A4A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ivider-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ivider-Purp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Whitman-Walker 2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99C7"/>
      </a:accent1>
      <a:accent2>
        <a:srgbClr val="3A2879"/>
      </a:accent2>
      <a:accent3>
        <a:srgbClr val="ED1D7F"/>
      </a:accent3>
      <a:accent4>
        <a:srgbClr val="E6EDF1"/>
      </a:accent4>
      <a:accent5>
        <a:srgbClr val="FFFFFF"/>
      </a:accent5>
      <a:accent6>
        <a:srgbClr val="FFFFFF"/>
      </a:accent6>
      <a:hlink>
        <a:srgbClr val="0099C7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noAutofit/>
      </a:bodyPr>
      <a:lstStyle>
        <a:defPPr algn="l">
          <a:lnSpc>
            <a:spcPct val="100000"/>
          </a:lnSpc>
          <a:defRPr sz="1800" spc="40" baseline="0" dirty="0">
            <a:solidFill>
              <a:srgbClr val="1A9AC7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Content 2">
  <a:themeElements>
    <a:clrScheme name="HELIO COLORS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F79500"/>
      </a:accent1>
      <a:accent2>
        <a:srgbClr val="FFD359"/>
      </a:accent2>
      <a:accent3>
        <a:srgbClr val="178FA0"/>
      </a:accent3>
      <a:accent4>
        <a:srgbClr val="005C84"/>
      </a:accent4>
      <a:accent5>
        <a:srgbClr val="3E3E3E"/>
      </a:accent5>
      <a:accent6>
        <a:srgbClr val="777777"/>
      </a:accent6>
      <a:hlink>
        <a:srgbClr val="A4A4A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A4DBDA9E873F459E2B7A59257F8544" ma:contentTypeVersion="16" ma:contentTypeDescription="Create a new document." ma:contentTypeScope="" ma:versionID="b2e1b5d2646dae56c5b4025a5728a2a4">
  <xsd:schema xmlns:xsd="http://www.w3.org/2001/XMLSchema" xmlns:xs="http://www.w3.org/2001/XMLSchema" xmlns:p="http://schemas.microsoft.com/office/2006/metadata/properties" xmlns:ns2="cb8d9eab-f1c3-4406-bed2-d4a18df8d933" xmlns:ns3="fc967ad1-9524-419a-9c75-1e795e2e3323" targetNamespace="http://schemas.microsoft.com/office/2006/metadata/properties" ma:root="true" ma:fieldsID="cadca9c4031de05d0cb4c3c2e3dbc7b0" ns2:_="" ns3:_="">
    <xsd:import namespace="cb8d9eab-f1c3-4406-bed2-d4a18df8d933"/>
    <xsd:import namespace="fc967ad1-9524-419a-9c75-1e795e2e3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8d9eab-f1c3-4406-bed2-d4a18df8d9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bef547bc-2409-4379-beb8-4f9eeff495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67ad1-9524-419a-9c75-1e795e2e332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3ba955c-58fd-437c-a4de-dea33886c695}" ma:internalName="TaxCatchAll" ma:showField="CatchAllData" ma:web="fc967ad1-9524-419a-9c75-1e795e2e3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c967ad1-9524-419a-9c75-1e795e2e3323">
      <UserInfo>
        <DisplayName>Sanchez, Iris (She/Her/Hers)</DisplayName>
        <AccountId>94</AccountId>
        <AccountType/>
      </UserInfo>
      <UserInfo>
        <DisplayName>Gasser, Dwaine (He/Him/His)</DisplayName>
        <AccountId>85</AccountId>
        <AccountType/>
      </UserInfo>
      <UserInfo>
        <DisplayName>Anglade, Kevins (He/Him/His)</DisplayName>
        <AccountId>29975</AccountId>
        <AccountType/>
      </UserInfo>
    </SharedWithUsers>
    <TaxCatchAll xmlns="fc967ad1-9524-419a-9c75-1e795e2e3323" xsi:nil="true"/>
    <lcf76f155ced4ddcb4097134ff3c332f xmlns="cb8d9eab-f1c3-4406-bed2-d4a18df8d93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871B5B-0E3B-43C1-9CB1-248E1CB596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8d9eab-f1c3-4406-bed2-d4a18df8d933"/>
    <ds:schemaRef ds:uri="fc967ad1-9524-419a-9c75-1e795e2e33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85-B0DB-4395-985F-324EF6F709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F6E824-F60F-4B88-9BA5-DF5F73EE5A74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fopath/2007/PartnerControls"/>
    <ds:schemaRef ds:uri="cb8d9eab-f1c3-4406-bed2-d4a18df8d933"/>
    <ds:schemaRef ds:uri="http://schemas.microsoft.com/office/2006/documentManagement/types"/>
    <ds:schemaRef ds:uri="fc967ad1-9524-419a-9c75-1e795e2e3323"/>
    <ds:schemaRef ds:uri="http://www.w3.org/XML/1998/namespac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12571</TotalTime>
  <Words>2030</Words>
  <Application>Microsoft Office PowerPoint</Application>
  <PresentationFormat>Custom</PresentationFormat>
  <Paragraphs>421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Arial</vt:lpstr>
      <vt:lpstr>Avenir Next</vt:lpstr>
      <vt:lpstr>Calibri</vt:lpstr>
      <vt:lpstr>Century Gothic</vt:lpstr>
      <vt:lpstr>Courier New</vt:lpstr>
      <vt:lpstr>Segoe UI</vt:lpstr>
      <vt:lpstr>System Font Regular</vt:lpstr>
      <vt:lpstr>Verdana</vt:lpstr>
      <vt:lpstr>Wingdings</vt:lpstr>
      <vt:lpstr>1_Office Theme</vt:lpstr>
      <vt:lpstr>Content</vt:lpstr>
      <vt:lpstr>Content 2</vt:lpstr>
      <vt:lpstr>Divider-Blue</vt:lpstr>
      <vt:lpstr>1_Divider-Purple</vt:lpstr>
      <vt:lpstr>4_Divider</vt:lpstr>
      <vt:lpstr>2_Office Theme</vt:lpstr>
      <vt:lpstr>1_Content 2</vt:lpstr>
      <vt:lpstr>Long-Acting Injectable PrEP Program Initiation and Administration by Community Health Workers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Moderate to High Retention among Black, Latinx, Transgender LAI CAB PrEP Users in a Peer Community Health Worker led Program within a Primary Care Center in Washington, D.C.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Colette Morissette 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Colette Morissette</dc:creator>
  <cp:lastModifiedBy>Loubriel, Juan Carlos (He/Him/His)</cp:lastModifiedBy>
  <cp:revision>511</cp:revision>
  <dcterms:created xsi:type="dcterms:W3CDTF">2018-04-30T16:50:34Z</dcterms:created>
  <dcterms:modified xsi:type="dcterms:W3CDTF">2024-09-19T02:09:56Z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0x01010084A4DBDA9E873F459E2B7A59257F8544</vt:lpwstr>
  </property>
  <property fmtid="{D5CDD505-2E9C-101B-9397-08002B2CF9AE}" pid="3" name="MSIP_Label_95c7550b-bd3e-414d-b98b-1fa1d3a3a27a_Enabled">
    <vt:lpwstr>true</vt:lpwstr>
  </property>
  <property fmtid="{D5CDD505-2E9C-101B-9397-08002B2CF9AE}" pid="4" name="MSIP_Label_95c7550b-bd3e-414d-b98b-1fa1d3a3a27a_SetDate">
    <vt:lpwstr>2023-07-17T16:55:23Z</vt:lpwstr>
  </property>
  <property fmtid="{D5CDD505-2E9C-101B-9397-08002B2CF9AE}" pid="5" name="MSIP_Label_95c7550b-bd3e-414d-b98b-1fa1d3a3a27a_Method">
    <vt:lpwstr>Standard</vt:lpwstr>
  </property>
  <property fmtid="{D5CDD505-2E9C-101B-9397-08002B2CF9AE}" pid="6" name="MSIP_Label_95c7550b-bd3e-414d-b98b-1fa1d3a3a27a_Name">
    <vt:lpwstr>defa4170-0d19-0005-0004-bc88714345d2</vt:lpwstr>
  </property>
  <property fmtid="{D5CDD505-2E9C-101B-9397-08002B2CF9AE}" pid="7" name="MSIP_Label_95c7550b-bd3e-414d-b98b-1fa1d3a3a27a_SiteId">
    <vt:lpwstr>e8d329b2-0a79-4155-aa5d-07ee52a6cff3</vt:lpwstr>
  </property>
  <property fmtid="{D5CDD505-2E9C-101B-9397-08002B2CF9AE}" pid="8" name="MSIP_Label_95c7550b-bd3e-414d-b98b-1fa1d3a3a27a_ActionId">
    <vt:lpwstr>304194e3-a9c2-4de4-8cd9-5229b57a898c</vt:lpwstr>
  </property>
  <property fmtid="{D5CDD505-2E9C-101B-9397-08002B2CF9AE}" pid="9" name="MSIP_Label_95c7550b-bd3e-414d-b98b-1fa1d3a3a27a_ContentBits">
    <vt:lpwstr>0</vt:lpwstr>
  </property>
</Properties>
</file>