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97_2284301C.xml" ContentType="application/vnd.ms-powerpoint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415" r:id="rId8"/>
    <p:sldId id="408" r:id="rId9"/>
    <p:sldId id="407" r:id="rId10"/>
    <p:sldId id="410" r:id="rId11"/>
    <p:sldId id="414" r:id="rId12"/>
    <p:sldId id="413" r:id="rId13"/>
    <p:sldId id="259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ves, Sarah (BCHD)" initials="RS(" lastIdx="1" clrIdx="0">
    <p:extLst>
      <p:ext uri="{19B8F6BF-5375-455C-9EA6-DF929625EA0E}">
        <p15:presenceInfo xmlns:p15="http://schemas.microsoft.com/office/powerpoint/2012/main" userId="S::Sarah.Rives@baltimorecity.gov::85c29682-5c4d-4707-b954-77efec7072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026"/>
    <a:srgbClr val="B4B4B4"/>
    <a:srgbClr val="676767"/>
    <a:srgbClr val="089FB7"/>
    <a:srgbClr val="046277"/>
    <a:srgbClr val="FFC332"/>
    <a:srgbClr val="CC1E50"/>
    <a:srgbClr val="5F4E9F"/>
    <a:srgbClr val="DF9226"/>
    <a:srgbClr val="BB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0FE710-FC35-94BF-BFC8-33FA62A61F08}" v="1" dt="2022-04-27T14:31:19.546"/>
    <p1510:client id="{B1318007-73DD-CED5-1C91-7D892173489C}" v="321" dt="2022-04-28T14:38:41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49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omments/modernComment_197_2284301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C6D0365-C79C-4160-938B-0C6A3E75BCD3}" authorId="{FAE9D45D-333E-C72D-1AE8-0DEDA139D2AC}" status="resolved" created="2022-04-06T15:27:22.00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164569414" sldId="407"/>
      <ac:spMk id="9" creationId="{DB381758-63CA-4358-A4F5-FFB2A0AA26F4}"/>
    </ac:deMkLst>
    <p188:txBody>
      <a:bodyPr/>
      <a:lstStyle/>
      <a:p>
        <a:r>
          <a:rPr lang="en-US"/>
          <a:t>Initiate oral prep at patient discretion</a:t>
        </a:r>
      </a:p>
    </p188:txBody>
  </p188:cm>
  <p188:cm id="{3FA8AC26-6FC7-4D9B-8553-C0EB13D443AD}" authorId="{FAE9D45D-333E-C72D-1AE8-0DEDA139D2AC}" status="resolved" created="2022-04-06T15:31:38.58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164569414" sldId="407"/>
      <ac:spMk id="14" creationId="{8A0935E2-0AB4-43A9-8D72-B696EA96E4FE}"/>
    </ac:deMkLst>
    <p188:txBody>
      <a:bodyPr/>
      <a:lstStyle/>
      <a:p>
        <a:r>
          <a:rPr lang="en-US"/>
          <a:t>Consider drawing ag/ab and RNA on day of injection. Also, discuss per individual and case-by-case for 2nd RNA review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E8EFB-D3D2-4046-83E2-E40956A1157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739F0-2018-1943-B57E-9882F896A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73696-CF03-6342-AD85-605D8900332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8190C-C002-E44C-835C-5FE66DA4C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8190C-C002-E44C-835C-5FE66DA4C4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01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8190C-C002-E44C-835C-5FE66DA4C4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2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53881"/>
            <a:ext cx="77724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8162"/>
            <a:ext cx="6858000" cy="860069"/>
          </a:xfrm>
        </p:spPr>
        <p:txBody>
          <a:bodyPr/>
          <a:lstStyle>
            <a:lvl1pPr marL="0" indent="0" algn="ctr">
              <a:buNone/>
              <a:defRPr sz="1800" i="1">
                <a:solidFill>
                  <a:srgbClr val="046277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7313"/>
            <a:ext cx="2057400" cy="365125"/>
          </a:xfrm>
        </p:spPr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94" y="212217"/>
            <a:ext cx="2504357" cy="14593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74" y="5692356"/>
            <a:ext cx="890998" cy="92246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072693" y="5830544"/>
            <a:ext cx="299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baseline="0">
                <a:latin typeface="Georgia" panose="02040502050405020303" pitchFamily="18" charset="0"/>
                <a:ea typeface="Verdana" charset="0"/>
                <a:cs typeface="Verdana" charset="0"/>
              </a:rPr>
              <a:t>Mayor, Baltimore City</a:t>
            </a:r>
            <a:endParaRPr lang="en-US" sz="750"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r>
              <a:rPr lang="en-US" sz="750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750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750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622762" y="5722705"/>
            <a:ext cx="299957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25">
                <a:latin typeface="Georgia" panose="02040502050405020303" pitchFamily="18" charset="0"/>
                <a:ea typeface="Verdana" charset="0"/>
                <a:cs typeface="Verdana" charset="0"/>
              </a:rPr>
              <a:t>@</a:t>
            </a:r>
            <a:r>
              <a:rPr lang="en-US" sz="825" err="1">
                <a:latin typeface="Georgia" panose="02040502050405020303" pitchFamily="18" charset="0"/>
                <a:ea typeface="Verdana" charset="0"/>
                <a:cs typeface="Verdana" charset="0"/>
              </a:rPr>
              <a:t>Bmore_Healthy</a:t>
            </a:r>
            <a:endParaRPr lang="en-US" sz="825"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algn="r"/>
            <a:r>
              <a:rPr lang="en-US" sz="825" err="1">
                <a:latin typeface="Georgia" panose="02040502050405020303" pitchFamily="18" charset="0"/>
                <a:ea typeface="Verdana" charset="0"/>
                <a:cs typeface="Verdana" charset="0"/>
              </a:rPr>
              <a:t>BaltimoreHealth</a:t>
            </a:r>
            <a:endParaRPr lang="en-US" sz="82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312" y="5909760"/>
            <a:ext cx="168483" cy="2103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662" y="5742505"/>
            <a:ext cx="171774" cy="21442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818967" y="6120073"/>
            <a:ext cx="299957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25" b="0" i="1">
                <a:latin typeface="Georgia" panose="02040502050405020303" pitchFamily="18" charset="0"/>
                <a:ea typeface="Verdana" charset="0"/>
                <a:cs typeface="Verdana" charset="0"/>
              </a:rPr>
              <a:t>health.baltimorecity.gov</a:t>
            </a:r>
          </a:p>
        </p:txBody>
      </p:sp>
    </p:spTree>
    <p:extLst>
      <p:ext uri="{BB962C8B-B14F-4D97-AF65-F5344CB8AC3E}">
        <p14:creationId xmlns:p14="http://schemas.microsoft.com/office/powerpoint/2010/main" val="35961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42738" y="6033187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42738" y="6033187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2381170"/>
            <a:ext cx="7772400" cy="147565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en-US"/>
              <a:t>Thank you for your time!</a:t>
            </a:r>
            <a:br>
              <a:rPr lang="en-US"/>
            </a:br>
            <a:r>
              <a:rPr lang="en-US"/>
              <a:t>Questions?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091962"/>
            <a:ext cx="6858000" cy="860069"/>
          </a:xfrm>
        </p:spPr>
        <p:txBody>
          <a:bodyPr/>
          <a:lstStyle>
            <a:lvl1pPr marL="0" indent="0" algn="ctr">
              <a:buNone/>
              <a:defRPr sz="1800" i="1">
                <a:solidFill>
                  <a:srgbClr val="046277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Put contact information here.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94" y="147265"/>
            <a:ext cx="2847257" cy="165916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52" y="5722703"/>
            <a:ext cx="890998" cy="922468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5622762" y="5722705"/>
            <a:ext cx="299957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25">
                <a:latin typeface="Georgia" panose="02040502050405020303" pitchFamily="18" charset="0"/>
                <a:ea typeface="Verdana" charset="0"/>
                <a:cs typeface="Verdana" charset="0"/>
              </a:rPr>
              <a:t>@</a:t>
            </a:r>
            <a:r>
              <a:rPr lang="en-US" sz="825" err="1">
                <a:latin typeface="Georgia" panose="02040502050405020303" pitchFamily="18" charset="0"/>
                <a:ea typeface="Verdana" charset="0"/>
                <a:cs typeface="Verdana" charset="0"/>
              </a:rPr>
              <a:t>Bmore_Healthy</a:t>
            </a:r>
            <a:endParaRPr lang="en-US" sz="825"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algn="r"/>
            <a:r>
              <a:rPr lang="en-US" sz="825" err="1">
                <a:latin typeface="Georgia" panose="02040502050405020303" pitchFamily="18" charset="0"/>
                <a:ea typeface="Verdana" charset="0"/>
                <a:cs typeface="Verdana" charset="0"/>
              </a:rPr>
              <a:t>BaltimoreHealth</a:t>
            </a:r>
            <a:endParaRPr lang="en-US" sz="82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586" y="5902060"/>
            <a:ext cx="182850" cy="22824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662" y="5742505"/>
            <a:ext cx="171774" cy="214420"/>
          </a:xfrm>
          <a:prstGeom prst="rect">
            <a:avLst/>
          </a:prstGeom>
        </p:spPr>
      </p:pic>
      <p:sp>
        <p:nvSpPr>
          <p:cNvPr id="26" name="TextBox 25"/>
          <p:cNvSpPr txBox="1"/>
          <p:nvPr userDrawn="1"/>
        </p:nvSpPr>
        <p:spPr>
          <a:xfrm>
            <a:off x="5818967" y="6116481"/>
            <a:ext cx="299957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25" b="0" i="1">
                <a:latin typeface="Georgia" panose="02040502050405020303" pitchFamily="18" charset="0"/>
                <a:ea typeface="Verdana" charset="0"/>
                <a:cs typeface="Verdana" charset="0"/>
              </a:rPr>
              <a:t>health.baltimorecity.gov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2693" y="5830544"/>
            <a:ext cx="299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750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750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r>
              <a:rPr lang="en-US" sz="750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750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750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1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2677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42738" y="6033186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9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42738" y="6033187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42738" y="6033187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42738" y="6033187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2738" y="6033187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42738" y="6033187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42738" y="6033187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920549"/>
            <a:ext cx="1616530" cy="9419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1" y="5937885"/>
            <a:ext cx="799248" cy="82747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42738" y="6033187"/>
            <a:ext cx="2703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Brandon M. Scott</a:t>
            </a:r>
          </a:p>
          <a:p>
            <a:r>
              <a:rPr lang="en-US" sz="675" i="1" baseline="0">
                <a:latin typeface="Georgia" panose="02040502050405020303" pitchFamily="18" charset="0"/>
                <a:ea typeface="Verdana" charset="0"/>
                <a:cs typeface="Verdana" charset="0"/>
              </a:rPr>
              <a:t>Mayor</a:t>
            </a:r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, Baltimore City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75" i="1" kern="120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Letitia Dzirasa, M.D.</a:t>
            </a:r>
          </a:p>
          <a:p>
            <a:r>
              <a:rPr lang="en-US" sz="675" baseline="0">
                <a:latin typeface="Georgia" panose="02040502050405020303" pitchFamily="18" charset="0"/>
                <a:ea typeface="Verdana" charset="0"/>
                <a:cs typeface="Verdana" charset="0"/>
              </a:rPr>
              <a:t>Commissioner of Health, Baltimore City</a:t>
            </a:r>
            <a:endParaRPr lang="en-US" sz="675"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27456-778C-DB49-A1B2-F009AF695A35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A559F-1A3F-9C4C-AACF-304B436DAD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790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089FB7"/>
          </a:solidFill>
          <a:latin typeface="Georgia" charset="0"/>
          <a:ea typeface="Georgia" charset="0"/>
          <a:cs typeface="Georgi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hanna.dell@baltimorecity.gov" TargetMode="External"/><Relationship Id="rId2" Type="http://schemas.openxmlformats.org/officeDocument/2006/relationships/hyperlink" Target="mailto:Caroline.sacko@baltimorecity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dell2@jh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97_2284301C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cc02.safelinks.protection.outlook.com/?url=https%3A%2F%2Fwww.viivconnectportal.com%2Fviivprovider%2Fs%2Fesign-ondemand&amp;data=04%7C01%7CCaroline.Sacko%40baltimorecity.gov%7Ce7a921e9c81f461a84ad08da06d2d9d3%7C312cb126c6ae4fc2800d318e679ce6c7%7C0%7C0%7C637829800397407863%7CUnknown%7CTWFpbGZsb3d8eyJWIjoiMC4wLjAwMDAiLCJQIjoiV2luMzIiLCJBTiI6Ik1haWwiLCJXVCI6Mn0%3D%7C1000&amp;sdata=8FPdgSJdka5FeL2nODP5EhOH8Vx8Pd6V%2Bv4qh6Yp21A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250" y="2591607"/>
            <a:ext cx="5829300" cy="955503"/>
          </a:xfrm>
        </p:spPr>
        <p:txBody>
          <a:bodyPr>
            <a:normAutofit/>
          </a:bodyPr>
          <a:lstStyle/>
          <a:p>
            <a:r>
              <a:rPr lang="en-US"/>
              <a:t>Injectable PrEP Implementation at BCHD</a:t>
            </a:r>
            <a:endParaRPr lang="en-US" sz="2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763" y="3866346"/>
            <a:ext cx="3987237" cy="955504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Shanna Dell, MPH, RN, ACRN</a:t>
            </a:r>
          </a:p>
          <a:p>
            <a:r>
              <a:rPr lang="en-US"/>
              <a:t>PrEP and STI Clinic Nurse Manager</a:t>
            </a:r>
          </a:p>
          <a:p>
            <a:r>
              <a:rPr lang="en-US"/>
              <a:t>JHU PTC Protocol Specialist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7CF0517-D79F-491D-80C9-681EAA3BF265}"/>
              </a:ext>
            </a:extLst>
          </p:cNvPr>
          <p:cNvSpPr txBox="1">
            <a:spLocks/>
          </p:cNvSpPr>
          <p:nvPr/>
        </p:nvSpPr>
        <p:spPr>
          <a:xfrm>
            <a:off x="4377159" y="3866346"/>
            <a:ext cx="3987237" cy="955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i="1" kern="1200">
                <a:solidFill>
                  <a:srgbClr val="046277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Caroline Sacko, MSN, RN</a:t>
            </a:r>
          </a:p>
          <a:p>
            <a:r>
              <a:rPr lang="en-US"/>
              <a:t>Senior Clinical PrEP Nurse</a:t>
            </a:r>
          </a:p>
        </p:txBody>
      </p:sp>
    </p:spTree>
    <p:extLst>
      <p:ext uri="{BB962C8B-B14F-4D97-AF65-F5344CB8AC3E}">
        <p14:creationId xmlns:p14="http://schemas.microsoft.com/office/powerpoint/2010/main" val="69726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C018-2304-4F3D-8615-7CB399785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08F85-3EED-4F6C-BCC4-B4B45E797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Caroline Sacko</a:t>
            </a:r>
          </a:p>
          <a:p>
            <a:pPr lvl="1"/>
            <a:r>
              <a:rPr lang="en-US">
                <a:hlinkClick r:id="rId2"/>
              </a:rPr>
              <a:t>Caroline.sacko@baltimorecity.gov</a:t>
            </a:r>
            <a:r>
              <a:rPr lang="en-US"/>
              <a:t> </a:t>
            </a:r>
          </a:p>
          <a:p>
            <a:r>
              <a:rPr lang="en-US"/>
              <a:t>Shanna Dell</a:t>
            </a:r>
          </a:p>
          <a:p>
            <a:pPr lvl="1"/>
            <a:r>
              <a:rPr lang="en-US">
                <a:hlinkClick r:id="rId3"/>
              </a:rPr>
              <a:t>Shanna.dell@baltimorecity.gov</a:t>
            </a:r>
            <a:r>
              <a:rPr lang="en-US"/>
              <a:t> OR </a:t>
            </a:r>
            <a:r>
              <a:rPr lang="en-US">
                <a:hlinkClick r:id="rId4"/>
              </a:rPr>
              <a:t>sdell2@jhu.edu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065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23D03-8109-413D-A281-59F486E3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203"/>
            <a:ext cx="7886700" cy="1325563"/>
          </a:xfrm>
        </p:spPr>
        <p:txBody>
          <a:bodyPr/>
          <a:lstStyle/>
          <a:p>
            <a:r>
              <a:rPr lang="en-US"/>
              <a:t>PrEP at BCHD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B004D-B1E5-4150-9BC6-272F6EAB6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84388"/>
            <a:ext cx="8052363" cy="5150194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Began offering PrEP in 2015 at the BCHD Sexual Health Clinics</a:t>
            </a:r>
          </a:p>
          <a:p>
            <a:pPr lvl="1"/>
            <a:r>
              <a:rPr lang="en-US"/>
              <a:t>Also have STI and HIV services</a:t>
            </a:r>
          </a:p>
          <a:p>
            <a:r>
              <a:rPr lang="en-US"/>
              <a:t>2 clinical sites in Baltimore City</a:t>
            </a:r>
          </a:p>
          <a:p>
            <a:pPr lvl="1"/>
            <a:r>
              <a:rPr lang="en-US"/>
              <a:t>Telehealth available</a:t>
            </a:r>
          </a:p>
          <a:p>
            <a:pPr lvl="1"/>
            <a:r>
              <a:rPr lang="en-US"/>
              <a:t>M-F, business hours </a:t>
            </a:r>
          </a:p>
          <a:p>
            <a:r>
              <a:rPr lang="en-US"/>
              <a:t>246 active patients as of 4/2022</a:t>
            </a:r>
          </a:p>
          <a:p>
            <a:pPr lvl="1"/>
            <a:r>
              <a:rPr lang="en-US"/>
              <a:t>Majority male (~88%)</a:t>
            </a:r>
          </a:p>
          <a:p>
            <a:pPr lvl="1"/>
            <a:r>
              <a:rPr lang="en-US"/>
              <a:t>Majority 25-34 (~45%)</a:t>
            </a:r>
          </a:p>
          <a:p>
            <a:pPr lvl="1"/>
            <a:r>
              <a:rPr lang="en-US"/>
              <a:t>Majority black (~62%)</a:t>
            </a:r>
          </a:p>
          <a:p>
            <a:r>
              <a:rPr lang="en-US"/>
              <a:t>RN-led clinic model</a:t>
            </a:r>
          </a:p>
          <a:p>
            <a:pPr lvl="1"/>
            <a:r>
              <a:rPr lang="en-US"/>
              <a:t>2 RNs</a:t>
            </a:r>
          </a:p>
          <a:p>
            <a:pPr lvl="1"/>
            <a:r>
              <a:rPr lang="en-US"/>
              <a:t>2 Peer Navigators</a:t>
            </a:r>
          </a:p>
          <a:p>
            <a:pPr lvl="2"/>
            <a:r>
              <a:rPr lang="en-US"/>
              <a:t>1 current, 1 open</a:t>
            </a:r>
          </a:p>
          <a:p>
            <a:pPr lvl="1"/>
            <a:r>
              <a:rPr lang="en-US"/>
              <a:t>1 Social Worker (hiring)</a:t>
            </a:r>
          </a:p>
          <a:p>
            <a:pPr lvl="1"/>
            <a:r>
              <a:rPr lang="en-US"/>
              <a:t>3 NPs</a:t>
            </a:r>
          </a:p>
          <a:p>
            <a:pPr lvl="1"/>
            <a:r>
              <a:rPr lang="en-US"/>
              <a:t>1 PA</a:t>
            </a:r>
          </a:p>
          <a:p>
            <a:pPr lvl="1"/>
            <a:r>
              <a:rPr lang="en-US"/>
              <a:t>1 Nurse Manager</a:t>
            </a:r>
          </a:p>
          <a:p>
            <a:pPr lvl="1"/>
            <a:r>
              <a:rPr lang="en-US"/>
              <a:t>1 HIV/PrEP Medical Director (NP)</a:t>
            </a:r>
          </a:p>
        </p:txBody>
      </p:sp>
    </p:spTree>
    <p:extLst>
      <p:ext uri="{BB962C8B-B14F-4D97-AF65-F5344CB8AC3E}">
        <p14:creationId xmlns:p14="http://schemas.microsoft.com/office/powerpoint/2010/main" val="400429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78BD-904C-467B-9E52-8ECD027B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18" y="66639"/>
            <a:ext cx="8736121" cy="1049368"/>
          </a:xfrm>
        </p:spPr>
        <p:txBody>
          <a:bodyPr/>
          <a:lstStyle/>
          <a:p>
            <a:r>
              <a:rPr lang="en-US"/>
              <a:t>Process for Implementing Injectable PrEP</a:t>
            </a:r>
          </a:p>
        </p:txBody>
      </p:sp>
      <p:pic>
        <p:nvPicPr>
          <p:cNvPr id="4" name="Picture 4" descr="See the source image">
            <a:extLst>
              <a:ext uri="{FF2B5EF4-FFF2-40B4-BE49-F238E27FC236}">
                <a16:creationId xmlns:a16="http://schemas.microsoft.com/office/drawing/2014/main" id="{B3616071-9EC4-43EF-9259-EF0259388B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974" b="91276" l="9961" r="89941">
                        <a14:foregroundMark x1="33594" y1="38802" x2="33594" y2="38802"/>
                        <a14:foregroundMark x1="40820" y1="27734" x2="40820" y2="27734"/>
                        <a14:foregroundMark x1="43457" y1="32292" x2="43457" y2="32292"/>
                        <a14:foregroundMark x1="43457" y1="22917" x2="43457" y2="22917"/>
                        <a14:foregroundMark x1="46484" y1="14974" x2="46484" y2="14974"/>
                        <a14:foregroundMark x1="54199" y1="19531" x2="54199" y2="19531"/>
                        <a14:foregroundMark x1="63086" y1="32813" x2="63086" y2="32813"/>
                        <a14:foregroundMark x1="53320" y1="30208" x2="53320" y2="30208"/>
                        <a14:foregroundMark x1="53320" y1="30208" x2="53320" y2="30208"/>
                        <a14:foregroundMark x1="53320" y1="30208" x2="53320" y2="30208"/>
                        <a14:foregroundMark x1="53320" y1="30208" x2="53320" y2="30208"/>
                        <a14:foregroundMark x1="53320" y1="30208" x2="53320" y2="30208"/>
                        <a14:foregroundMark x1="53320" y1="30208" x2="53320" y2="30208"/>
                        <a14:foregroundMark x1="41113" y1="37370" x2="41113" y2="37370"/>
                        <a14:foregroundMark x1="41797" y1="44661" x2="36328" y2="48438"/>
                        <a14:foregroundMark x1="36328" y1="48438" x2="33008" y2="54818"/>
                        <a14:foregroundMark x1="42773" y1="15885" x2="48730" y2="14974"/>
                        <a14:foregroundMark x1="48730" y1="14974" x2="51074" y2="15234"/>
                        <a14:foregroundMark x1="27441" y1="37370" x2="43750" y2="17448"/>
                        <a14:foregroundMark x1="43750" y1="17448" x2="48926" y2="15104"/>
                        <a14:foregroundMark x1="48926" y1="15104" x2="53711" y2="15234"/>
                        <a14:foregroundMark x1="53711" y1="15234" x2="57617" y2="19271"/>
                        <a14:foregroundMark x1="57617" y1="19271" x2="63770" y2="31120"/>
                        <a14:foregroundMark x1="63770" y1="31120" x2="70410" y2="42188"/>
                        <a14:foregroundMark x1="70410" y1="42188" x2="72656" y2="48307"/>
                        <a14:foregroundMark x1="72656" y1="48307" x2="73730" y2="62370"/>
                        <a14:foregroundMark x1="73730" y1="62370" x2="69629" y2="68880"/>
                        <a14:foregroundMark x1="69629" y1="68880" x2="61133" y2="78385"/>
                        <a14:foregroundMark x1="61133" y1="78385" x2="58105" y2="83724"/>
                        <a14:foregroundMark x1="58105" y1="83724" x2="47754" y2="90755"/>
                        <a14:foregroundMark x1="47754" y1="90755" x2="42383" y2="90234"/>
                        <a14:foregroundMark x1="42383" y1="90234" x2="31250" y2="75260"/>
                        <a14:foregroundMark x1="31250" y1="75260" x2="18750" y2="51432"/>
                        <a14:foregroundMark x1="18750" y1="51432" x2="25488" y2="450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330"/>
          <a:stretch/>
        </p:blipFill>
        <p:spPr bwMode="auto">
          <a:xfrm>
            <a:off x="1276188" y="1720426"/>
            <a:ext cx="6591623" cy="42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0C50F75-6506-495D-970B-704777012E16}"/>
              </a:ext>
            </a:extLst>
          </p:cNvPr>
          <p:cNvCxnSpPr/>
          <p:nvPr/>
        </p:nvCxnSpPr>
        <p:spPr>
          <a:xfrm flipH="1">
            <a:off x="222619" y="3633894"/>
            <a:ext cx="23513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F86F793-BE0B-403D-B198-2F67D5E08973}"/>
              </a:ext>
            </a:extLst>
          </p:cNvPr>
          <p:cNvSpPr/>
          <p:nvPr/>
        </p:nvSpPr>
        <p:spPr>
          <a:xfrm>
            <a:off x="0" y="1025598"/>
            <a:ext cx="28078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/>
              <a:t>Pt. satisfaction survey had Q related to interest in injectable PrEP (HIGH)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/>
              <a:t>PREP team meetings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600"/>
              <a:t>PrEP RN taking lead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/>
              <a:t>Planned for pilot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/>
              <a:t>Created initial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0C9A5A-4375-4ED4-8EAF-4C7FD909007A}"/>
              </a:ext>
            </a:extLst>
          </p:cNvPr>
          <p:cNvSpPr/>
          <p:nvPr/>
        </p:nvSpPr>
        <p:spPr>
          <a:xfrm>
            <a:off x="6305347" y="1365286"/>
            <a:ext cx="26533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/>
              <a:t>Pilot at one clinic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/>
              <a:t>2/24/2022= 1</a:t>
            </a:r>
            <a:r>
              <a:rPr lang="en-US" baseline="30000"/>
              <a:t>st</a:t>
            </a:r>
            <a:r>
              <a:rPr lang="en-US"/>
              <a:t> pt. visit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/>
              <a:t>4/4/22= 1</a:t>
            </a:r>
            <a:r>
              <a:rPr lang="en-US" baseline="30000"/>
              <a:t>st</a:t>
            </a:r>
            <a:r>
              <a:rPr lang="en-US"/>
              <a:t> injection given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/>
              <a:t>Refine protocol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2BEBAA-A452-4584-9E36-5608181A6E81}"/>
              </a:ext>
            </a:extLst>
          </p:cNvPr>
          <p:cNvCxnSpPr/>
          <p:nvPr/>
        </p:nvCxnSpPr>
        <p:spPr>
          <a:xfrm flipH="1">
            <a:off x="6247862" y="3617566"/>
            <a:ext cx="23513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3885E7B-EB1B-40A9-8D20-A169C2E6EEBA}"/>
              </a:ext>
            </a:extLst>
          </p:cNvPr>
          <p:cNvSpPr/>
          <p:nvPr/>
        </p:nvSpPr>
        <p:spPr>
          <a:xfrm>
            <a:off x="6305348" y="3894197"/>
            <a:ext cx="26533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/>
              <a:t>Pilot phase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/>
              <a:t>Qualitative: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/>
              <a:t>Ease of use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/>
              <a:t>Experience at </a:t>
            </a:r>
            <a:r>
              <a:rPr lang="en-US" sz="1400" err="1"/>
              <a:t>pt</a:t>
            </a:r>
            <a:r>
              <a:rPr lang="en-US" sz="1400"/>
              <a:t> level and clinic level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/>
              <a:t>Quantitative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/>
              <a:t>#missed appts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400"/>
              <a:t># successful initiation w/ return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D63F8B-22AA-4E8A-AB1E-C192BE8795D0}"/>
              </a:ext>
            </a:extLst>
          </p:cNvPr>
          <p:cNvSpPr txBox="1"/>
          <p:nvPr/>
        </p:nvSpPr>
        <p:spPr>
          <a:xfrm>
            <a:off x="-35350" y="3893410"/>
            <a:ext cx="31269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>
                <a:solidFill>
                  <a:srgbClr val="0070C0"/>
                </a:solidFill>
              </a:rPr>
              <a:t>Don’t let “perfect” be the enemy of “good”</a:t>
            </a:r>
          </a:p>
        </p:txBody>
      </p:sp>
      <p:pic>
        <p:nvPicPr>
          <p:cNvPr id="1026" name="Picture 2" descr="We are here | Facebook">
            <a:extLst>
              <a:ext uri="{FF2B5EF4-FFF2-40B4-BE49-F238E27FC236}">
                <a16:creationId xmlns:a16="http://schemas.microsoft.com/office/drawing/2014/main" id="{E8D73ED2-DC20-4104-B36F-2B4BAF75F7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8" r="15278"/>
          <a:stretch/>
        </p:blipFill>
        <p:spPr bwMode="auto">
          <a:xfrm>
            <a:off x="5518740" y="1080134"/>
            <a:ext cx="729122" cy="104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56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19A99-BB30-AF35-A90F-376F8B8B6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641850"/>
            <a:ext cx="2708910" cy="1535865"/>
          </a:xfrm>
        </p:spPr>
        <p:txBody>
          <a:bodyPr>
            <a:normAutofit/>
          </a:bodyPr>
          <a:lstStyle/>
          <a:p>
            <a:r>
              <a:rPr lang="en-US" sz="2800">
                <a:latin typeface="Georgia"/>
              </a:rPr>
              <a:t>CAB-LA Patients </a:t>
            </a:r>
            <a:endParaRPr lang="en-US" sz="2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2B8078-66B8-E949-62BD-416C09CCA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480" y="641850"/>
            <a:ext cx="4539870" cy="1811286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1600" dirty="0">
                <a:latin typeface="Verdana"/>
                <a:ea typeface="Verdana"/>
              </a:rPr>
              <a:t>6 initial education completed</a:t>
            </a:r>
            <a:endParaRPr lang="en-US" sz="1600" dirty="0"/>
          </a:p>
          <a:p>
            <a:pPr lvl="1"/>
            <a:r>
              <a:rPr lang="en-US" sz="1600" dirty="0">
                <a:latin typeface="Verdana"/>
                <a:ea typeface="Verdana"/>
              </a:rPr>
              <a:t>(1) 1</a:t>
            </a:r>
            <a:r>
              <a:rPr lang="en-US" sz="1600" baseline="30000" dirty="0">
                <a:latin typeface="Verdana"/>
                <a:ea typeface="Verdana"/>
              </a:rPr>
              <a:t>st</a:t>
            </a:r>
            <a:r>
              <a:rPr lang="en-US" sz="1600" dirty="0">
                <a:latin typeface="Verdana"/>
                <a:ea typeface="Verdana"/>
              </a:rPr>
              <a:t> injection complete </a:t>
            </a:r>
            <a:endParaRPr lang="en-US" sz="1600" dirty="0"/>
          </a:p>
          <a:p>
            <a:pPr lvl="1"/>
            <a:r>
              <a:rPr lang="en-US" sz="1600" dirty="0">
                <a:latin typeface="Verdana"/>
                <a:ea typeface="Verdana"/>
              </a:rPr>
              <a:t>(2) ongoing insurance negotiations - requiring letters of recommendation </a:t>
            </a:r>
            <a:endParaRPr lang="en-US" sz="1600" dirty="0"/>
          </a:p>
          <a:p>
            <a:pPr lvl="1"/>
            <a:r>
              <a:rPr lang="en-US" sz="1600" dirty="0">
                <a:latin typeface="Verdana"/>
                <a:ea typeface="Verdana"/>
              </a:rPr>
              <a:t>(1) pending </a:t>
            </a:r>
            <a:r>
              <a:rPr lang="en-US" sz="1600" dirty="0" err="1">
                <a:latin typeface="Verdana"/>
                <a:ea typeface="Verdana"/>
              </a:rPr>
              <a:t>Viiv</a:t>
            </a:r>
            <a:r>
              <a:rPr lang="en-US" sz="1600" dirty="0">
                <a:latin typeface="Verdana"/>
                <a:ea typeface="Verdana"/>
              </a:rPr>
              <a:t> patient assistance program enrollment </a:t>
            </a:r>
            <a:endParaRPr lang="en-US" sz="1600" dirty="0"/>
          </a:p>
          <a:p>
            <a:pPr lvl="1"/>
            <a:r>
              <a:rPr lang="en-US" sz="1600" dirty="0">
                <a:latin typeface="Verdana"/>
                <a:ea typeface="Verdana"/>
              </a:rPr>
              <a:t>(1) lost to follow up – medications already shipped</a:t>
            </a:r>
          </a:p>
          <a:p>
            <a:pPr lvl="1"/>
            <a:r>
              <a:rPr lang="en-US" sz="1600" dirty="0">
                <a:latin typeface="Verdana"/>
                <a:ea typeface="Verdana"/>
              </a:rPr>
              <a:t>(1) decline to move forward</a:t>
            </a:r>
          </a:p>
          <a:p>
            <a:endParaRPr lang="en-US" sz="16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334B736-6F05-1522-1E8D-87E8516BB8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0" r="26168" b="-1"/>
          <a:stretch/>
        </p:blipFill>
        <p:spPr>
          <a:xfrm>
            <a:off x="415812" y="2731167"/>
            <a:ext cx="8375585" cy="348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6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A086D-A8BF-44F3-81FD-29AE66FD9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299" y="237679"/>
            <a:ext cx="6481402" cy="410309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CAB-LA Initiation: Transition from Oral PrEP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4B5B0C-04B6-4954-90FF-B62A389A3275}"/>
              </a:ext>
            </a:extLst>
          </p:cNvPr>
          <p:cNvSpPr txBox="1">
            <a:spLocks/>
          </p:cNvSpPr>
          <p:nvPr/>
        </p:nvSpPr>
        <p:spPr>
          <a:xfrm>
            <a:off x="2665610" y="783404"/>
            <a:ext cx="2830836" cy="4988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/>
              <a:t>Transition from Oral PrEP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B65EDA-D92A-454A-90BA-9A2099ACD6B7}"/>
              </a:ext>
            </a:extLst>
          </p:cNvPr>
          <p:cNvSpPr txBox="1">
            <a:spLocks/>
          </p:cNvSpPr>
          <p:nvPr/>
        </p:nvSpPr>
        <p:spPr>
          <a:xfrm>
            <a:off x="662426" y="2423365"/>
            <a:ext cx="1371600" cy="2808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 dirty="0">
                <a:cs typeface="Calibri"/>
              </a:rPr>
              <a:t>Non-adherent 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14CA55-4AE9-4F30-BB06-57ADC90B2520}"/>
              </a:ext>
            </a:extLst>
          </p:cNvPr>
          <p:cNvSpPr txBox="1">
            <a:spLocks/>
          </p:cNvSpPr>
          <p:nvPr/>
        </p:nvSpPr>
        <p:spPr>
          <a:xfrm>
            <a:off x="5726979" y="2367401"/>
            <a:ext cx="1371600" cy="3420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/>
              <a:t>Adherent 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B381758-63CA-4358-A4F5-FFB2A0AA26F4}"/>
              </a:ext>
            </a:extLst>
          </p:cNvPr>
          <p:cNvSpPr txBox="1">
            <a:spLocks/>
          </p:cNvSpPr>
          <p:nvPr/>
        </p:nvSpPr>
        <p:spPr>
          <a:xfrm>
            <a:off x="3259808" y="1640836"/>
            <a:ext cx="1642440" cy="3376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>
                <a:cs typeface="Calibri"/>
              </a:rPr>
              <a:t>Assess oral prep adherence 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26A2DD-661B-48A1-9621-A53EE89BA4A6}"/>
              </a:ext>
            </a:extLst>
          </p:cNvPr>
          <p:cNvSpPr txBox="1"/>
          <p:nvPr/>
        </p:nvSpPr>
        <p:spPr>
          <a:xfrm>
            <a:off x="2935223" y="3109267"/>
            <a:ext cx="116025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 dirty="0"/>
              <a:t>Rapid HIV 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D94A9A-3A9C-4015-B5A5-99FF1B3499F4}"/>
              </a:ext>
            </a:extLst>
          </p:cNvPr>
          <p:cNvSpPr txBox="1"/>
          <p:nvPr/>
        </p:nvSpPr>
        <p:spPr>
          <a:xfrm>
            <a:off x="5344493" y="3098339"/>
            <a:ext cx="213657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>
                <a:cs typeface="Calibri"/>
              </a:rPr>
              <a:t>Obtain Baseline Labs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55FCA2-DD26-4FAC-AE4C-A3CB3F36F3D3}"/>
              </a:ext>
            </a:extLst>
          </p:cNvPr>
          <p:cNvSpPr txBox="1"/>
          <p:nvPr/>
        </p:nvSpPr>
        <p:spPr>
          <a:xfrm>
            <a:off x="279940" y="3020694"/>
            <a:ext cx="2136572" cy="484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/>
              <a:t>Obtain Rapid HIV test in clinic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52E963D-C79D-4225-9062-61F097C9B501}"/>
              </a:ext>
            </a:extLst>
          </p:cNvPr>
          <p:cNvCxnSpPr>
            <a:cxnSpLocks/>
            <a:stCxn id="12" idx="2"/>
            <a:endCxn id="47" idx="0"/>
          </p:cNvCxnSpPr>
          <p:nvPr/>
        </p:nvCxnSpPr>
        <p:spPr>
          <a:xfrm>
            <a:off x="6412779" y="3375338"/>
            <a:ext cx="1" cy="6084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B4ABA60-698C-4D03-B60B-E69A7806452E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 flipV="1">
            <a:off x="4095482" y="3236839"/>
            <a:ext cx="1249011" cy="109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31C9E1F-39EA-4335-BF5C-E05CA77536C0}"/>
              </a:ext>
            </a:extLst>
          </p:cNvPr>
          <p:cNvCxnSpPr>
            <a:cxnSpLocks/>
            <a:stCxn id="21" idx="3"/>
            <a:endCxn id="11" idx="1"/>
          </p:cNvCxnSpPr>
          <p:nvPr/>
        </p:nvCxnSpPr>
        <p:spPr>
          <a:xfrm flipV="1">
            <a:off x="2416512" y="3247767"/>
            <a:ext cx="518711" cy="153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6FCEAEF-D6D8-4CDA-9EE8-1BF753755066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6412779" y="2709452"/>
            <a:ext cx="0" cy="3888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7378628-B667-48D1-8C2A-67941ADA74B6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4081028" y="1282277"/>
            <a:ext cx="0" cy="3585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8C34348-0980-41B4-B167-4E46FAC3E0D7}"/>
              </a:ext>
            </a:extLst>
          </p:cNvPr>
          <p:cNvCxnSpPr>
            <a:cxnSpLocks/>
            <a:stCxn id="6" idx="2"/>
            <a:endCxn id="21" idx="0"/>
          </p:cNvCxnSpPr>
          <p:nvPr/>
        </p:nvCxnSpPr>
        <p:spPr>
          <a:xfrm>
            <a:off x="1348226" y="2704201"/>
            <a:ext cx="0" cy="3164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3C8285D-E0A9-48AA-9E4B-87AA553C7638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4081028" y="1978514"/>
            <a:ext cx="2331751" cy="3888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2A092C6-D4E5-4308-BE2E-A3F726C10F51}"/>
              </a:ext>
            </a:extLst>
          </p:cNvPr>
          <p:cNvCxnSpPr>
            <a:cxnSpLocks/>
            <a:stCxn id="12" idx="2"/>
            <a:endCxn id="60" idx="0"/>
          </p:cNvCxnSpPr>
          <p:nvPr/>
        </p:nvCxnSpPr>
        <p:spPr>
          <a:xfrm>
            <a:off x="6412779" y="3375338"/>
            <a:ext cx="1838270" cy="6084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890F4B4-415B-44C4-BD4B-E23A9FDE4641}"/>
              </a:ext>
            </a:extLst>
          </p:cNvPr>
          <p:cNvCxnSpPr>
            <a:cxnSpLocks/>
            <a:stCxn id="12" idx="2"/>
            <a:endCxn id="53" idx="0"/>
          </p:cNvCxnSpPr>
          <p:nvPr/>
        </p:nvCxnSpPr>
        <p:spPr>
          <a:xfrm flipH="1">
            <a:off x="3880503" y="3375338"/>
            <a:ext cx="2532276" cy="6101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FD25AB2-486B-4A13-B425-C94640C0BCBD}"/>
              </a:ext>
            </a:extLst>
          </p:cNvPr>
          <p:cNvCxnSpPr>
            <a:cxnSpLocks/>
            <a:stCxn id="9" idx="2"/>
            <a:endCxn id="6" idx="0"/>
          </p:cNvCxnSpPr>
          <p:nvPr/>
        </p:nvCxnSpPr>
        <p:spPr>
          <a:xfrm flipH="1">
            <a:off x="1348226" y="1978514"/>
            <a:ext cx="2732802" cy="4448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630E91D-E361-E58B-CFEA-5CC825CE22FC}"/>
              </a:ext>
            </a:extLst>
          </p:cNvPr>
          <p:cNvCxnSpPr>
            <a:cxnSpLocks/>
            <a:stCxn id="21" idx="2"/>
            <a:endCxn id="32" idx="0"/>
          </p:cNvCxnSpPr>
          <p:nvPr/>
        </p:nvCxnSpPr>
        <p:spPr>
          <a:xfrm flipH="1">
            <a:off x="1294143" y="3505442"/>
            <a:ext cx="54083" cy="4588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207509B-EF85-86FD-5193-E17ADB037B9F}"/>
              </a:ext>
            </a:extLst>
          </p:cNvPr>
          <p:cNvSpPr txBox="1"/>
          <p:nvPr/>
        </p:nvSpPr>
        <p:spPr>
          <a:xfrm>
            <a:off x="685113" y="3964271"/>
            <a:ext cx="121806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/>
              <a:t>Rapid HIV +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D389B0-D8DD-AB3D-667F-9F4E4644C2DB}"/>
              </a:ext>
            </a:extLst>
          </p:cNvPr>
          <p:cNvSpPr txBox="1"/>
          <p:nvPr/>
        </p:nvSpPr>
        <p:spPr>
          <a:xfrm>
            <a:off x="5565370" y="3983835"/>
            <a:ext cx="1694819" cy="623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200"/>
              <a:t>CAB-LA Coverage obtained after 7 days 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A3FF842-6255-42C3-6463-8FC78B51227F}"/>
              </a:ext>
            </a:extLst>
          </p:cNvPr>
          <p:cNvSpPr txBox="1"/>
          <p:nvPr/>
        </p:nvSpPr>
        <p:spPr>
          <a:xfrm>
            <a:off x="3033093" y="3985444"/>
            <a:ext cx="1694819" cy="623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200">
                <a:cs typeface="Calibri"/>
              </a:rPr>
              <a:t>CAB-LA Coverage obtained w/</a:t>
            </a:r>
            <a:r>
              <a:rPr lang="en-US" sz="1200" err="1">
                <a:cs typeface="Calibri"/>
              </a:rPr>
              <a:t>i</a:t>
            </a:r>
            <a:r>
              <a:rPr lang="en-US" sz="1200">
                <a:cs typeface="Calibri"/>
              </a:rPr>
              <a:t>  7 days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B87CCCA-7FE5-EAF4-0E3B-4310DBFF56C6}"/>
              </a:ext>
            </a:extLst>
          </p:cNvPr>
          <p:cNvSpPr txBox="1"/>
          <p:nvPr/>
        </p:nvSpPr>
        <p:spPr>
          <a:xfrm>
            <a:off x="2986663" y="5100548"/>
            <a:ext cx="1787678" cy="90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 dirty="0">
                <a:cs typeface="Calibri"/>
              </a:rPr>
              <a:t>Schedule initial injection visit w/</a:t>
            </a:r>
            <a:r>
              <a:rPr lang="en-US" sz="1350" dirty="0" err="1">
                <a:cs typeface="Calibri"/>
              </a:rPr>
              <a:t>i</a:t>
            </a:r>
            <a:r>
              <a:rPr lang="en-US" sz="1350" dirty="0">
                <a:cs typeface="Calibri"/>
              </a:rPr>
              <a:t> 7 days of baseline labs 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CE00414-547D-6169-2496-17EFBB2ECF80}"/>
              </a:ext>
            </a:extLst>
          </p:cNvPr>
          <p:cNvSpPr txBox="1"/>
          <p:nvPr/>
        </p:nvSpPr>
        <p:spPr>
          <a:xfrm>
            <a:off x="5530796" y="4902238"/>
            <a:ext cx="1779606" cy="9002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>
                <a:cs typeface="Calibri"/>
              </a:rPr>
              <a:t>Schedule a repeat RNA test as needed (in clinic or at </a:t>
            </a:r>
            <a:r>
              <a:rPr lang="en-US" sz="1350" err="1">
                <a:cs typeface="Calibri"/>
              </a:rPr>
              <a:t>Labcorp</a:t>
            </a:r>
            <a:r>
              <a:rPr lang="en-US" sz="1350">
                <a:cs typeface="Calibri"/>
              </a:rPr>
              <a:t>)</a:t>
            </a:r>
            <a:endParaRPr lang="en-US" sz="135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3A227-791E-353B-0B2C-5F986E071A5B}"/>
              </a:ext>
            </a:extLst>
          </p:cNvPr>
          <p:cNvSpPr txBox="1"/>
          <p:nvPr/>
        </p:nvSpPr>
        <p:spPr>
          <a:xfrm>
            <a:off x="7718494" y="3983835"/>
            <a:ext cx="1065110" cy="6232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200" dirty="0">
                <a:cs typeface="Calibri"/>
              </a:rPr>
              <a:t>No CAB-LA coverage obtained 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541409-D359-EE2A-E9F6-81D1A912005D}"/>
              </a:ext>
            </a:extLst>
          </p:cNvPr>
          <p:cNvSpPr txBox="1"/>
          <p:nvPr/>
        </p:nvSpPr>
        <p:spPr>
          <a:xfrm>
            <a:off x="7786316" y="4902238"/>
            <a:ext cx="927841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>
                <a:cs typeface="Calibri"/>
              </a:rPr>
              <a:t>Maintain on Oral </a:t>
            </a:r>
            <a:r>
              <a:rPr lang="en-US" sz="1350" err="1">
                <a:cs typeface="Calibri"/>
              </a:rPr>
              <a:t>PrEP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D3227B9-0D3B-3012-71E0-445134392569}"/>
              </a:ext>
            </a:extLst>
          </p:cNvPr>
          <p:cNvSpPr txBox="1"/>
          <p:nvPr/>
        </p:nvSpPr>
        <p:spPr>
          <a:xfrm>
            <a:off x="5639814" y="6097639"/>
            <a:ext cx="1561569" cy="4847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>
                <a:cs typeface="Calibri"/>
              </a:rPr>
              <a:t>Schedule initial injection 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229A1C-5504-C54A-284D-936DD3C58CDC}"/>
              </a:ext>
            </a:extLst>
          </p:cNvPr>
          <p:cNvSpPr txBox="1">
            <a:spLocks/>
          </p:cNvSpPr>
          <p:nvPr/>
        </p:nvSpPr>
        <p:spPr>
          <a:xfrm>
            <a:off x="742030" y="4835447"/>
            <a:ext cx="1158308" cy="3491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 dirty="0"/>
              <a:t>Refer to HIV Program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367096-D7D5-10AD-22CB-FCF4FDCABCA9}"/>
              </a:ext>
            </a:extLst>
          </p:cNvPr>
          <p:cNvCxnSpPr>
            <a:cxnSpLocks/>
            <a:stCxn id="32" idx="2"/>
            <a:endCxn id="4" idx="0"/>
          </p:cNvCxnSpPr>
          <p:nvPr/>
        </p:nvCxnSpPr>
        <p:spPr>
          <a:xfrm>
            <a:off x="1294143" y="4241270"/>
            <a:ext cx="27041" cy="5941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6324DC08-423B-44F9-9EBA-72D948C321B7}"/>
              </a:ext>
            </a:extLst>
          </p:cNvPr>
          <p:cNvCxnSpPr>
            <a:cxnSpLocks/>
            <a:stCxn id="53" idx="2"/>
            <a:endCxn id="54" idx="0"/>
          </p:cNvCxnSpPr>
          <p:nvPr/>
        </p:nvCxnSpPr>
        <p:spPr>
          <a:xfrm flipH="1">
            <a:off x="3880502" y="4608692"/>
            <a:ext cx="1" cy="4918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3D075D5A-B4DE-4507-ACB6-5AB065E6DD70}"/>
              </a:ext>
            </a:extLst>
          </p:cNvPr>
          <p:cNvCxnSpPr>
            <a:cxnSpLocks/>
            <a:stCxn id="47" idx="2"/>
            <a:endCxn id="58" idx="0"/>
          </p:cNvCxnSpPr>
          <p:nvPr/>
        </p:nvCxnSpPr>
        <p:spPr>
          <a:xfrm>
            <a:off x="6412780" y="4607083"/>
            <a:ext cx="7819" cy="2951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BF11D438-F487-4315-9A05-F839626F770F}"/>
              </a:ext>
            </a:extLst>
          </p:cNvPr>
          <p:cNvCxnSpPr>
            <a:cxnSpLocks/>
            <a:stCxn id="58" idx="2"/>
            <a:endCxn id="66" idx="0"/>
          </p:cNvCxnSpPr>
          <p:nvPr/>
        </p:nvCxnSpPr>
        <p:spPr>
          <a:xfrm>
            <a:off x="6420599" y="5802484"/>
            <a:ext cx="0" cy="2951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3AE8155C-83D4-4AC0-9406-17E4E9AEEFD2}"/>
              </a:ext>
            </a:extLst>
          </p:cNvPr>
          <p:cNvCxnSpPr>
            <a:cxnSpLocks/>
            <a:stCxn id="60" idx="2"/>
            <a:endCxn id="62" idx="0"/>
          </p:cNvCxnSpPr>
          <p:nvPr/>
        </p:nvCxnSpPr>
        <p:spPr>
          <a:xfrm flipH="1">
            <a:off x="8250237" y="4607082"/>
            <a:ext cx="812" cy="2951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A086D-A8BF-44F3-81FD-29AE66FD9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197" y="190804"/>
            <a:ext cx="4825048" cy="421466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CAB-LA Initiation: PrEP Naive</a:t>
            </a:r>
            <a:endParaRPr lang="en-US" sz="675" dirty="0">
              <a:cs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5A3980-A4AF-41A5-BE65-CC582281FBC6}"/>
              </a:ext>
            </a:extLst>
          </p:cNvPr>
          <p:cNvSpPr txBox="1">
            <a:spLocks/>
          </p:cNvSpPr>
          <p:nvPr/>
        </p:nvSpPr>
        <p:spPr>
          <a:xfrm>
            <a:off x="3400241" y="897016"/>
            <a:ext cx="2400299" cy="5121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/>
              <a:t>PrEP Naïve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B65EDA-D92A-454A-90BA-9A2099ACD6B7}"/>
              </a:ext>
            </a:extLst>
          </p:cNvPr>
          <p:cNvSpPr txBox="1">
            <a:spLocks/>
          </p:cNvSpPr>
          <p:nvPr/>
        </p:nvSpPr>
        <p:spPr>
          <a:xfrm>
            <a:off x="1344158" y="2728212"/>
            <a:ext cx="1363318" cy="263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/>
              <a:t>Rapid HIV +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14CA55-4AE9-4F30-BB06-57ADC90B2520}"/>
              </a:ext>
            </a:extLst>
          </p:cNvPr>
          <p:cNvSpPr txBox="1">
            <a:spLocks/>
          </p:cNvSpPr>
          <p:nvPr/>
        </p:nvSpPr>
        <p:spPr>
          <a:xfrm>
            <a:off x="5746583" y="2728212"/>
            <a:ext cx="1371600" cy="3420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/>
              <a:t>Rapid HIV -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25F6C5D-6DC8-41E9-8087-1A816B141185}"/>
              </a:ext>
            </a:extLst>
          </p:cNvPr>
          <p:cNvSpPr txBox="1">
            <a:spLocks/>
          </p:cNvSpPr>
          <p:nvPr/>
        </p:nvSpPr>
        <p:spPr>
          <a:xfrm>
            <a:off x="1250210" y="3423153"/>
            <a:ext cx="1551214" cy="4563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/>
              <a:t>Refer to HIV Program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B381758-63CA-4358-A4F5-FFB2A0AA26F4}"/>
              </a:ext>
            </a:extLst>
          </p:cNvPr>
          <p:cNvSpPr txBox="1">
            <a:spLocks/>
          </p:cNvSpPr>
          <p:nvPr/>
        </p:nvSpPr>
        <p:spPr>
          <a:xfrm>
            <a:off x="4844833" y="3433615"/>
            <a:ext cx="3175099" cy="3376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/>
              <a:t>Offer oral </a:t>
            </a:r>
            <a:r>
              <a:rPr lang="en-US" sz="1500" err="1"/>
              <a:t>PrEP</a:t>
            </a:r>
            <a:r>
              <a:rPr lang="en-US" sz="1500"/>
              <a:t> if no contraindications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26A2DD-661B-48A1-9621-A53EE89BA4A6}"/>
              </a:ext>
            </a:extLst>
          </p:cNvPr>
          <p:cNvSpPr txBox="1"/>
          <p:nvPr/>
        </p:nvSpPr>
        <p:spPr>
          <a:xfrm>
            <a:off x="5373775" y="4192865"/>
            <a:ext cx="2136571" cy="4385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200" dirty="0"/>
              <a:t>CAB-LA Coverage obtained after 7 days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D94A9A-3A9C-4015-B5A5-99FF1B3499F4}"/>
              </a:ext>
            </a:extLst>
          </p:cNvPr>
          <p:cNvSpPr txBox="1"/>
          <p:nvPr/>
        </p:nvSpPr>
        <p:spPr>
          <a:xfrm>
            <a:off x="2878459" y="4192865"/>
            <a:ext cx="2136572" cy="438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200">
                <a:cs typeface="Calibri"/>
              </a:rPr>
              <a:t>CAB-LA Coverage obtained w/</a:t>
            </a:r>
            <a:r>
              <a:rPr lang="en-US" sz="1200" err="1">
                <a:cs typeface="Calibri"/>
              </a:rPr>
              <a:t>i</a:t>
            </a:r>
            <a:r>
              <a:rPr lang="en-US" sz="1200">
                <a:cs typeface="Calibri"/>
              </a:rPr>
              <a:t>  7 days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45BA90-FC1F-4C6B-B23D-486856F9D4D7}"/>
              </a:ext>
            </a:extLst>
          </p:cNvPr>
          <p:cNvSpPr txBox="1"/>
          <p:nvPr/>
        </p:nvSpPr>
        <p:spPr>
          <a:xfrm>
            <a:off x="2878459" y="4949471"/>
            <a:ext cx="2136572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>
                <a:cs typeface="Calibri"/>
              </a:rPr>
              <a:t>Schedule initial injection visit w/</a:t>
            </a:r>
            <a:r>
              <a:rPr lang="en-US" sz="1350" err="1">
                <a:cs typeface="Calibri"/>
              </a:rPr>
              <a:t>i</a:t>
            </a:r>
            <a:r>
              <a:rPr lang="en-US" sz="1350">
                <a:cs typeface="Calibri"/>
              </a:rPr>
              <a:t> 7 days of baseline labs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0935E2-0AB4-43A9-8D72-B696EA96E4FE}"/>
              </a:ext>
            </a:extLst>
          </p:cNvPr>
          <p:cNvSpPr txBox="1"/>
          <p:nvPr/>
        </p:nvSpPr>
        <p:spPr>
          <a:xfrm>
            <a:off x="5384779" y="4954144"/>
            <a:ext cx="2136572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>
                <a:cs typeface="Calibri"/>
              </a:rPr>
              <a:t>Schedule a repeat RNA test as needed (in clinic or at </a:t>
            </a:r>
            <a:r>
              <a:rPr lang="en-US" sz="1350" err="1">
                <a:cs typeface="Calibri"/>
              </a:rPr>
              <a:t>Labcorp</a:t>
            </a:r>
            <a:r>
              <a:rPr lang="en-US" sz="1350">
                <a:cs typeface="Calibri"/>
              </a:rPr>
              <a:t>)</a:t>
            </a:r>
            <a:endParaRPr lang="en-US" sz="135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3B36D7-472A-4C1A-AF40-069970498977}"/>
              </a:ext>
            </a:extLst>
          </p:cNvPr>
          <p:cNvSpPr txBox="1"/>
          <p:nvPr/>
        </p:nvSpPr>
        <p:spPr>
          <a:xfrm>
            <a:off x="7742019" y="4131617"/>
            <a:ext cx="1265318" cy="623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200">
                <a:cs typeface="Calibri"/>
              </a:rPr>
              <a:t>No CAB-LA coverage obtained 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A3BC496-435C-4509-99CC-33EECFA342E8}"/>
              </a:ext>
            </a:extLst>
          </p:cNvPr>
          <p:cNvCxnSpPr>
            <a:cxnSpLocks/>
            <a:stCxn id="40" idx="2"/>
            <a:endCxn id="6" idx="0"/>
          </p:cNvCxnSpPr>
          <p:nvPr/>
        </p:nvCxnSpPr>
        <p:spPr>
          <a:xfrm flipH="1">
            <a:off x="2025817" y="2378814"/>
            <a:ext cx="2590904" cy="3493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31C9E1F-39EA-4335-BF5C-E05CA77536C0}"/>
              </a:ext>
            </a:extLst>
          </p:cNvPr>
          <p:cNvCxnSpPr>
            <a:cxnSpLocks/>
            <a:stCxn id="40" idx="2"/>
            <a:endCxn id="7" idx="0"/>
          </p:cNvCxnSpPr>
          <p:nvPr/>
        </p:nvCxnSpPr>
        <p:spPr>
          <a:xfrm>
            <a:off x="4616721" y="2378814"/>
            <a:ext cx="1815662" cy="3493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6FCEAEF-D6D8-4CDA-9EE8-1BF753755066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2025817" y="2991654"/>
            <a:ext cx="0" cy="4314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890F4B4-415B-44C4-BD4B-E23A9FDE4641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6432383" y="3070263"/>
            <a:ext cx="0" cy="3633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FAF69065-5F05-4CBC-B584-132709125068}"/>
              </a:ext>
            </a:extLst>
          </p:cNvPr>
          <p:cNvSpPr txBox="1">
            <a:spLocks/>
          </p:cNvSpPr>
          <p:nvPr/>
        </p:nvSpPr>
        <p:spPr>
          <a:xfrm>
            <a:off x="3688479" y="1949554"/>
            <a:ext cx="1856483" cy="4292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/>
              <a:t>Baseline labs + Rapid  </a:t>
            </a:r>
            <a:endParaRPr lang="en-US" sz="1500">
              <a:cs typeface="Calibri" panose="020F0502020204030204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FD25AB2-486B-4A13-B425-C94640C0BCBD}"/>
              </a:ext>
            </a:extLst>
          </p:cNvPr>
          <p:cNvCxnSpPr>
            <a:cxnSpLocks/>
            <a:stCxn id="4" idx="2"/>
            <a:endCxn id="40" idx="0"/>
          </p:cNvCxnSpPr>
          <p:nvPr/>
        </p:nvCxnSpPr>
        <p:spPr>
          <a:xfrm>
            <a:off x="4600391" y="1409165"/>
            <a:ext cx="16330" cy="5403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A08B178-085F-8047-A1F7-124C61565090}"/>
              </a:ext>
            </a:extLst>
          </p:cNvPr>
          <p:cNvSpPr txBox="1"/>
          <p:nvPr/>
        </p:nvSpPr>
        <p:spPr>
          <a:xfrm>
            <a:off x="81643" y="4686300"/>
            <a:ext cx="2057400" cy="11772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cs typeface="Calibri"/>
              </a:rPr>
              <a:t>Baseline labs:</a:t>
            </a:r>
          </a:p>
          <a:p>
            <a:r>
              <a:rPr lang="en-US" sz="900">
                <a:cs typeface="Calibri"/>
              </a:rPr>
              <a:t>-HIV RNA</a:t>
            </a:r>
          </a:p>
          <a:p>
            <a:r>
              <a:rPr lang="en-US" sz="900">
                <a:cs typeface="Calibri"/>
              </a:rPr>
              <a:t>- Hep C</a:t>
            </a:r>
          </a:p>
          <a:p>
            <a:r>
              <a:rPr lang="en-US" sz="900">
                <a:cs typeface="Calibri"/>
              </a:rPr>
              <a:t>- Hep B serology</a:t>
            </a:r>
          </a:p>
          <a:p>
            <a:r>
              <a:rPr lang="en-US" sz="900">
                <a:cs typeface="Calibri"/>
              </a:rPr>
              <a:t>- CMP</a:t>
            </a:r>
          </a:p>
          <a:p>
            <a:r>
              <a:rPr lang="en-US" sz="900">
                <a:cs typeface="Calibri"/>
              </a:rPr>
              <a:t>-Lipid panel </a:t>
            </a:r>
          </a:p>
          <a:p>
            <a:r>
              <a:rPr lang="en-US" sz="900">
                <a:cs typeface="Calibri"/>
              </a:rPr>
              <a:t>- RPR</a:t>
            </a:r>
          </a:p>
          <a:p>
            <a:r>
              <a:rPr lang="en-US" sz="900">
                <a:cs typeface="Calibri"/>
              </a:rPr>
              <a:t>-CT/GC NAAT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9D5224-F002-6526-1BB2-B06EE961E162}"/>
              </a:ext>
            </a:extLst>
          </p:cNvPr>
          <p:cNvSpPr txBox="1"/>
          <p:nvPr/>
        </p:nvSpPr>
        <p:spPr>
          <a:xfrm>
            <a:off x="7812577" y="5115189"/>
            <a:ext cx="1124201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>
                <a:cs typeface="Calibri"/>
              </a:rPr>
              <a:t>Maintain on Oral </a:t>
            </a:r>
            <a:r>
              <a:rPr lang="en-US" sz="1350" err="1">
                <a:cs typeface="Calibri"/>
              </a:rPr>
              <a:t>PrEP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2FA246-BB6F-6D5C-6BD5-5D68B97F9817}"/>
              </a:ext>
            </a:extLst>
          </p:cNvPr>
          <p:cNvSpPr txBox="1"/>
          <p:nvPr/>
        </p:nvSpPr>
        <p:spPr>
          <a:xfrm>
            <a:off x="5281175" y="5968731"/>
            <a:ext cx="234378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350">
                <a:cs typeface="Calibri"/>
              </a:rPr>
              <a:t>Schedule initial injection 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00F4A93-E7D9-4A00-AAA1-08C56EC605DC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 flipH="1">
            <a:off x="3946745" y="3771293"/>
            <a:ext cx="2485638" cy="4215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C2D33F7-4A86-4358-98BB-6D25CF25AD93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6432383" y="3771293"/>
            <a:ext cx="9678" cy="4215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5473A92-E6AA-416F-96FE-C5238599B110}"/>
              </a:ext>
            </a:extLst>
          </p:cNvPr>
          <p:cNvCxnSpPr>
            <a:cxnSpLocks/>
            <a:stCxn id="9" idx="2"/>
            <a:endCxn id="16" idx="0"/>
          </p:cNvCxnSpPr>
          <p:nvPr/>
        </p:nvCxnSpPr>
        <p:spPr>
          <a:xfrm>
            <a:off x="6432383" y="3771293"/>
            <a:ext cx="1942295" cy="3603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670CF56-8221-44C6-A53F-EAC86065ED61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3946745" y="4631447"/>
            <a:ext cx="0" cy="3180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E64510C-94F8-4D1D-A4A2-D4B3CDCD9D43}"/>
              </a:ext>
            </a:extLst>
          </p:cNvPr>
          <p:cNvCxnSpPr>
            <a:cxnSpLocks/>
            <a:stCxn id="11" idx="2"/>
            <a:endCxn id="14" idx="0"/>
          </p:cNvCxnSpPr>
          <p:nvPr/>
        </p:nvCxnSpPr>
        <p:spPr>
          <a:xfrm>
            <a:off x="6442061" y="4631447"/>
            <a:ext cx="11004" cy="3226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0754B9A-0884-4485-9AF8-6E753A195F6C}"/>
              </a:ext>
            </a:extLst>
          </p:cNvPr>
          <p:cNvCxnSpPr>
            <a:cxnSpLocks/>
            <a:stCxn id="14" idx="2"/>
            <a:endCxn id="29" idx="0"/>
          </p:cNvCxnSpPr>
          <p:nvPr/>
        </p:nvCxnSpPr>
        <p:spPr>
          <a:xfrm>
            <a:off x="6453065" y="5646641"/>
            <a:ext cx="0" cy="3220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80843FE-F978-413C-9ACE-518EF22D129B}"/>
              </a:ext>
            </a:extLst>
          </p:cNvPr>
          <p:cNvCxnSpPr>
            <a:cxnSpLocks/>
            <a:stCxn id="16" idx="2"/>
            <a:endCxn id="25" idx="0"/>
          </p:cNvCxnSpPr>
          <p:nvPr/>
        </p:nvCxnSpPr>
        <p:spPr>
          <a:xfrm>
            <a:off x="8374678" y="4754865"/>
            <a:ext cx="0" cy="3603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08841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908ECEC9-528F-7CFF-6BFB-CA43F80E9F6C}"/>
              </a:ext>
            </a:extLst>
          </p:cNvPr>
          <p:cNvGrpSpPr/>
          <p:nvPr/>
        </p:nvGrpSpPr>
        <p:grpSpPr>
          <a:xfrm>
            <a:off x="182655" y="1611692"/>
            <a:ext cx="8772952" cy="1986788"/>
            <a:chOff x="105955" y="296838"/>
            <a:chExt cx="11697269" cy="264905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7F44702-365F-79DD-57A8-A1458B5FD265}"/>
                </a:ext>
              </a:extLst>
            </p:cNvPr>
            <p:cNvGrpSpPr/>
            <p:nvPr/>
          </p:nvGrpSpPr>
          <p:grpSpPr>
            <a:xfrm>
              <a:off x="9077157" y="296839"/>
              <a:ext cx="2726067" cy="2649050"/>
              <a:chOff x="7627240" y="2328839"/>
              <a:chExt cx="3329742" cy="2649050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C4A6F95-4EFE-EA76-7EE7-BBB0A6963BA1}"/>
                  </a:ext>
                </a:extLst>
              </p:cNvPr>
              <p:cNvGrpSpPr/>
              <p:nvPr/>
            </p:nvGrpSpPr>
            <p:grpSpPr>
              <a:xfrm>
                <a:off x="7627240" y="2328839"/>
                <a:ext cx="3329742" cy="2649050"/>
                <a:chOff x="3975990" y="783672"/>
                <a:chExt cx="3329742" cy="2649050"/>
              </a:xfrm>
            </p:grpSpPr>
            <p:sp>
              <p:nvSpPr>
                <p:cNvPr id="9" name="Content Placeholder 2">
                  <a:extLst>
                    <a:ext uri="{FF2B5EF4-FFF2-40B4-BE49-F238E27FC236}">
                      <a16:creationId xmlns:a16="http://schemas.microsoft.com/office/drawing/2014/main" id="{0E3E161A-C194-FFD5-8C74-78A7BC1B89A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4602" y="783672"/>
                  <a:ext cx="3283989" cy="76592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 lnSpcReduction="10000"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500"/>
                    <a:t>Month 4 </a:t>
                  </a:r>
                </a:p>
                <a:p>
                  <a:pPr marL="0" indent="0" algn="ctr">
                    <a:buNone/>
                  </a:pPr>
                  <a:r>
                    <a:rPr lang="en-US" sz="1500"/>
                    <a:t>(q4 months)</a:t>
                  </a:r>
                  <a:endParaRPr lang="en-US" sz="1500">
                    <a:cs typeface="Calibri"/>
                  </a:endParaRPr>
                </a:p>
              </p:txBody>
            </p:sp>
            <p:sp>
              <p:nvSpPr>
                <p:cNvPr id="10" name="Content Placeholder 2">
                  <a:extLst>
                    <a:ext uri="{FF2B5EF4-FFF2-40B4-BE49-F238E27FC236}">
                      <a16:creationId xmlns:a16="http://schemas.microsoft.com/office/drawing/2014/main" id="{E9DAB6C0-647A-DD0B-2E6E-67DC1DAE1F3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6573" y="2079769"/>
                  <a:ext cx="3316815" cy="400755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>
                      <a:cs typeface="Calibri"/>
                    </a:rPr>
                    <a:t>STI Screening </a:t>
                  </a:r>
                </a:p>
              </p:txBody>
            </p:sp>
            <p:sp>
              <p:nvSpPr>
                <p:cNvPr id="13" name="Content Placeholder 2">
                  <a:extLst>
                    <a:ext uri="{FF2B5EF4-FFF2-40B4-BE49-F238E27FC236}">
                      <a16:creationId xmlns:a16="http://schemas.microsoft.com/office/drawing/2014/main" id="{3DE2D276-C289-7F8F-9A91-DD6A69C69BC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75990" y="3031966"/>
                  <a:ext cx="3329742" cy="400756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/>
                    <a:t>3rd injection</a:t>
                  </a:r>
                  <a:endParaRPr lang="en-US" sz="1200">
                    <a:cs typeface="Calibri"/>
                  </a:endParaRPr>
                </a:p>
              </p:txBody>
            </p:sp>
          </p:grpSp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065BC423-75A8-C270-DE9D-E3D634EFBFE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2" y="3152919"/>
                <a:ext cx="3316815" cy="4007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HIV RNA test and assess for acute infection</a:t>
                </a:r>
              </a:p>
            </p:txBody>
          </p:sp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23CC6B3B-8833-C563-B9B9-E0BFDC7551E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3" y="4105420"/>
                <a:ext cx="3316815" cy="40075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Adherence counseling and risk assessment </a:t>
                </a:r>
                <a:endParaRPr lang="en-US" sz="210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F21487A-DE02-0A9D-BC50-0DD3C862EECC}"/>
                </a:ext>
              </a:extLst>
            </p:cNvPr>
            <p:cNvGrpSpPr/>
            <p:nvPr/>
          </p:nvGrpSpPr>
          <p:grpSpPr>
            <a:xfrm>
              <a:off x="6096124" y="307422"/>
              <a:ext cx="2733186" cy="2183383"/>
              <a:chOff x="7631472" y="2328839"/>
              <a:chExt cx="3338437" cy="2183383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E64B887-28F8-0EB2-92EF-282B8DDA193C}"/>
                  </a:ext>
                </a:extLst>
              </p:cNvPr>
              <p:cNvGrpSpPr/>
              <p:nvPr/>
            </p:nvGrpSpPr>
            <p:grpSpPr>
              <a:xfrm>
                <a:off x="7635852" y="2328839"/>
                <a:ext cx="3334057" cy="2183383"/>
                <a:chOff x="3984602" y="783672"/>
                <a:chExt cx="3334057" cy="2183383"/>
              </a:xfrm>
            </p:grpSpPr>
            <p:sp>
              <p:nvSpPr>
                <p:cNvPr id="45" name="Content Placeholder 2">
                  <a:extLst>
                    <a:ext uri="{FF2B5EF4-FFF2-40B4-BE49-F238E27FC236}">
                      <a16:creationId xmlns:a16="http://schemas.microsoft.com/office/drawing/2014/main" id="{FE9775D2-CEE9-5E58-3D1A-FD230730B3F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4602" y="783672"/>
                  <a:ext cx="3283989" cy="76592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500"/>
                    <a:t>Month 2 </a:t>
                  </a:r>
                  <a:endParaRPr lang="en-US" sz="1050">
                    <a:cs typeface="Calibri"/>
                  </a:endParaRPr>
                </a:p>
              </p:txBody>
            </p:sp>
            <p:sp>
              <p:nvSpPr>
                <p:cNvPr id="46" name="Content Placeholder 2">
                  <a:extLst>
                    <a:ext uri="{FF2B5EF4-FFF2-40B4-BE49-F238E27FC236}">
                      <a16:creationId xmlns:a16="http://schemas.microsoft.com/office/drawing/2014/main" id="{D0331F96-BFDB-E55F-14FF-CA6663B32FF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6573" y="2079769"/>
                  <a:ext cx="3316815" cy="400755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 fontScale="85000" lnSpcReduction="10000"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>
                      <a:cs typeface="Calibri"/>
                    </a:rPr>
                    <a:t>Respond to initial questions </a:t>
                  </a:r>
                </a:p>
              </p:txBody>
            </p:sp>
            <p:sp>
              <p:nvSpPr>
                <p:cNvPr id="47" name="Content Placeholder 2">
                  <a:extLst>
                    <a:ext uri="{FF2B5EF4-FFF2-40B4-BE49-F238E27FC236}">
                      <a16:creationId xmlns:a16="http://schemas.microsoft.com/office/drawing/2014/main" id="{A5004599-894B-CCE3-EB54-D06546B1272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001844" y="2566299"/>
                  <a:ext cx="3316815" cy="400756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/>
                    <a:t>2nd injection</a:t>
                  </a:r>
                  <a:endParaRPr lang="en-US" sz="1200">
                    <a:cs typeface="Calibri"/>
                  </a:endParaRPr>
                </a:p>
              </p:txBody>
            </p:sp>
          </p:grpSp>
          <p:sp>
            <p:nvSpPr>
              <p:cNvPr id="43" name="Content Placeholder 2">
                <a:extLst>
                  <a:ext uri="{FF2B5EF4-FFF2-40B4-BE49-F238E27FC236}">
                    <a16:creationId xmlns:a16="http://schemas.microsoft.com/office/drawing/2014/main" id="{0D0AD082-48BB-0805-E70A-28527A455B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2" y="3152919"/>
                <a:ext cx="3316815" cy="4007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HIV RNA test and assess for acute infection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144CEED2-BBAB-BC97-2E88-5B944EAB72B2}"/>
                </a:ext>
              </a:extLst>
            </p:cNvPr>
            <p:cNvGrpSpPr/>
            <p:nvPr/>
          </p:nvGrpSpPr>
          <p:grpSpPr>
            <a:xfrm>
              <a:off x="3111622" y="296839"/>
              <a:ext cx="2720683" cy="1696852"/>
              <a:chOff x="7631472" y="2328839"/>
              <a:chExt cx="3323166" cy="1696852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210DF656-A66B-3363-CE6B-21884A7041E7}"/>
                  </a:ext>
                </a:extLst>
              </p:cNvPr>
              <p:cNvGrpSpPr/>
              <p:nvPr/>
            </p:nvGrpSpPr>
            <p:grpSpPr>
              <a:xfrm>
                <a:off x="7635852" y="2328839"/>
                <a:ext cx="3318786" cy="1696852"/>
                <a:chOff x="3984602" y="783672"/>
                <a:chExt cx="3318786" cy="1696852"/>
              </a:xfrm>
            </p:grpSpPr>
            <p:sp>
              <p:nvSpPr>
                <p:cNvPr id="52" name="Content Placeholder 2">
                  <a:extLst>
                    <a:ext uri="{FF2B5EF4-FFF2-40B4-BE49-F238E27FC236}">
                      <a16:creationId xmlns:a16="http://schemas.microsoft.com/office/drawing/2014/main" id="{251042BA-573D-9381-5E1C-10DED0CC9581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4602" y="783672"/>
                  <a:ext cx="3283989" cy="76592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500"/>
                    <a:t>Month 1</a:t>
                  </a:r>
                  <a:endParaRPr lang="en-US" sz="1050">
                    <a:cs typeface="Calibri"/>
                  </a:endParaRPr>
                </a:p>
              </p:txBody>
            </p:sp>
            <p:sp>
              <p:nvSpPr>
                <p:cNvPr id="53" name="Content Placeholder 2">
                  <a:extLst>
                    <a:ext uri="{FF2B5EF4-FFF2-40B4-BE49-F238E27FC236}">
                      <a16:creationId xmlns:a16="http://schemas.microsoft.com/office/drawing/2014/main" id="{F630E7BB-EEF1-EC78-707E-D0576567652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6573" y="2079769"/>
                  <a:ext cx="3316815" cy="40075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>
                      <a:cs typeface="Calibri"/>
                    </a:rPr>
                    <a:t>1st injection </a:t>
                  </a:r>
                </a:p>
              </p:txBody>
            </p:sp>
          </p:grpSp>
          <p:sp>
            <p:nvSpPr>
              <p:cNvPr id="50" name="Content Placeholder 2">
                <a:extLst>
                  <a:ext uri="{FF2B5EF4-FFF2-40B4-BE49-F238E27FC236}">
                    <a16:creationId xmlns:a16="http://schemas.microsoft.com/office/drawing/2014/main" id="{CC3CB32D-B2F6-18B2-3432-CA8833535B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2" y="3152919"/>
                <a:ext cx="3316815" cy="4007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HIV RNA test and assess for acute infection</a:t>
                </a: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566C583-8B27-4A2E-1936-C7A9093D30F7}"/>
                </a:ext>
              </a:extLst>
            </p:cNvPr>
            <p:cNvGrpSpPr/>
            <p:nvPr/>
          </p:nvGrpSpPr>
          <p:grpSpPr>
            <a:xfrm>
              <a:off x="105955" y="296838"/>
              <a:ext cx="2720683" cy="2177336"/>
              <a:chOff x="7631472" y="2328839"/>
              <a:chExt cx="3323166" cy="2177336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DECE7895-2AA9-5702-36DE-AD73135AE2C1}"/>
                  </a:ext>
                </a:extLst>
              </p:cNvPr>
              <p:cNvGrpSpPr/>
              <p:nvPr/>
            </p:nvGrpSpPr>
            <p:grpSpPr>
              <a:xfrm>
                <a:off x="7635852" y="2328839"/>
                <a:ext cx="3318786" cy="1696852"/>
                <a:chOff x="3984602" y="783672"/>
                <a:chExt cx="3318786" cy="1696852"/>
              </a:xfrm>
            </p:grpSpPr>
            <p:sp>
              <p:nvSpPr>
                <p:cNvPr id="59" name="Content Placeholder 2">
                  <a:extLst>
                    <a:ext uri="{FF2B5EF4-FFF2-40B4-BE49-F238E27FC236}">
                      <a16:creationId xmlns:a16="http://schemas.microsoft.com/office/drawing/2014/main" id="{8E6DFC5C-F1C8-F8CC-66DC-D319FA45245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4602" y="783672"/>
                  <a:ext cx="3283989" cy="76592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500"/>
                    <a:t>Initiation</a:t>
                  </a:r>
                  <a:endParaRPr lang="en-US" sz="2100"/>
                </a:p>
              </p:txBody>
            </p:sp>
            <p:sp>
              <p:nvSpPr>
                <p:cNvPr id="60" name="Content Placeholder 2">
                  <a:extLst>
                    <a:ext uri="{FF2B5EF4-FFF2-40B4-BE49-F238E27FC236}">
                      <a16:creationId xmlns:a16="http://schemas.microsoft.com/office/drawing/2014/main" id="{E34C23F9-3A16-5B91-7F93-1F133FE03DE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6573" y="2079769"/>
                  <a:ext cx="3316815" cy="400755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 fontScale="70000" lnSpcReduction="20000"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>
                      <a:cs typeface="Calibri"/>
                    </a:rPr>
                    <a:t>Patient education, risk assessment and adherence counseling  </a:t>
                  </a:r>
                  <a:endParaRPr lang="en-US" sz="2100"/>
                </a:p>
              </p:txBody>
            </p:sp>
          </p:grpSp>
          <p:sp>
            <p:nvSpPr>
              <p:cNvPr id="57" name="Content Placeholder 2">
                <a:extLst>
                  <a:ext uri="{FF2B5EF4-FFF2-40B4-BE49-F238E27FC236}">
                    <a16:creationId xmlns:a16="http://schemas.microsoft.com/office/drawing/2014/main" id="{3D8EFE28-D62B-B8D5-EF63-523E0D2BBE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2" y="3152919"/>
                <a:ext cx="3316815" cy="400755"/>
              </a:xfrm>
              <a:prstGeom prst="rect">
                <a:avLst/>
              </a:prstGeom>
              <a:solidFill>
                <a:srgbClr val="E3D5F0"/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Baseline Labs </a:t>
                </a:r>
              </a:p>
            </p:txBody>
          </p:sp>
          <p:sp>
            <p:nvSpPr>
              <p:cNvPr id="58" name="Content Placeholder 2">
                <a:extLst>
                  <a:ext uri="{FF2B5EF4-FFF2-40B4-BE49-F238E27FC236}">
                    <a16:creationId xmlns:a16="http://schemas.microsoft.com/office/drawing/2014/main" id="{B6F4EC72-9BF7-5CC9-69C4-F7E393DE1C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3" y="4105420"/>
                <a:ext cx="3316815" cy="400755"/>
              </a:xfrm>
              <a:prstGeom prst="rect">
                <a:avLst/>
              </a:prstGeom>
              <a:solidFill>
                <a:srgbClr val="F0B4B5">
                  <a:alpha val="38000"/>
                </a:srgb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Obtain coverage </a:t>
                </a:r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D891231-89A2-C30D-D836-5EE04846502C}"/>
              </a:ext>
            </a:extLst>
          </p:cNvPr>
          <p:cNvGrpSpPr/>
          <p:nvPr/>
        </p:nvGrpSpPr>
        <p:grpSpPr>
          <a:xfrm>
            <a:off x="190591" y="3897691"/>
            <a:ext cx="8771513" cy="1947101"/>
            <a:chOff x="105956" y="296838"/>
            <a:chExt cx="11695350" cy="2596134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D7AA0092-E858-B000-11C2-BE35A1F9ABCB}"/>
                </a:ext>
              </a:extLst>
            </p:cNvPr>
            <p:cNvGrpSpPr/>
            <p:nvPr/>
          </p:nvGrpSpPr>
          <p:grpSpPr>
            <a:xfrm>
              <a:off x="9077158" y="296839"/>
              <a:ext cx="2724148" cy="2596133"/>
              <a:chOff x="7627240" y="2328839"/>
              <a:chExt cx="3327398" cy="2596133"/>
            </a:xfrm>
          </p:grpSpPr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A12680B1-84BA-AC02-7182-36D94F47FCCF}"/>
                  </a:ext>
                </a:extLst>
              </p:cNvPr>
              <p:cNvGrpSpPr/>
              <p:nvPr/>
            </p:nvGrpSpPr>
            <p:grpSpPr>
              <a:xfrm>
                <a:off x="7627240" y="2328839"/>
                <a:ext cx="3327398" cy="2596133"/>
                <a:chOff x="3975990" y="783672"/>
                <a:chExt cx="3327398" cy="2596133"/>
              </a:xfrm>
            </p:grpSpPr>
            <p:sp>
              <p:nvSpPr>
                <p:cNvPr id="89" name="Content Placeholder 2">
                  <a:extLst>
                    <a:ext uri="{FF2B5EF4-FFF2-40B4-BE49-F238E27FC236}">
                      <a16:creationId xmlns:a16="http://schemas.microsoft.com/office/drawing/2014/main" id="{60DB18B9-0D19-3E17-EEAA-BB9F6EEB246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4602" y="783672"/>
                  <a:ext cx="3283989" cy="76592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500"/>
                    <a:t>Month 12</a:t>
                  </a:r>
                  <a:endParaRPr lang="en-US" sz="1050">
                    <a:cs typeface="Calibri"/>
                  </a:endParaRPr>
                </a:p>
                <a:p>
                  <a:pPr marL="0" indent="0" algn="ctr">
                    <a:buNone/>
                  </a:pPr>
                  <a:r>
                    <a:rPr lang="en-US" sz="1200"/>
                    <a:t>(q4 months)</a:t>
                  </a:r>
                  <a:endParaRPr lang="en-US" sz="1200">
                    <a:cs typeface="Calibri"/>
                  </a:endParaRPr>
                </a:p>
              </p:txBody>
            </p:sp>
            <p:sp>
              <p:nvSpPr>
                <p:cNvPr id="90" name="Content Placeholder 2">
                  <a:extLst>
                    <a:ext uri="{FF2B5EF4-FFF2-40B4-BE49-F238E27FC236}">
                      <a16:creationId xmlns:a16="http://schemas.microsoft.com/office/drawing/2014/main" id="{6906734B-19B3-C042-1AEF-39B32773A91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6573" y="2079769"/>
                  <a:ext cx="3316815" cy="400755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>
                      <a:cs typeface="Calibri"/>
                    </a:rPr>
                    <a:t>STI screening </a:t>
                  </a:r>
                </a:p>
              </p:txBody>
            </p:sp>
            <p:sp>
              <p:nvSpPr>
                <p:cNvPr id="91" name="Content Placeholder 2">
                  <a:extLst>
                    <a:ext uri="{FF2B5EF4-FFF2-40B4-BE49-F238E27FC236}">
                      <a16:creationId xmlns:a16="http://schemas.microsoft.com/office/drawing/2014/main" id="{F68C80E0-0811-5898-7412-1B92D22FC3E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75990" y="3031966"/>
                  <a:ext cx="3316815" cy="347839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 fontScale="77500" lnSpcReduction="20000"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>
                      <a:ea typeface="+mn-lt"/>
                      <a:cs typeface="+mn-lt"/>
                    </a:rPr>
                    <a:t>Assess desire to continue prep injections</a:t>
                  </a:r>
                  <a:endParaRPr lang="en-US" sz="2100"/>
                </a:p>
              </p:txBody>
            </p:sp>
          </p:grpSp>
          <p:sp>
            <p:nvSpPr>
              <p:cNvPr id="87" name="Content Placeholder 2">
                <a:extLst>
                  <a:ext uri="{FF2B5EF4-FFF2-40B4-BE49-F238E27FC236}">
                    <a16:creationId xmlns:a16="http://schemas.microsoft.com/office/drawing/2014/main" id="{5457BBED-D33A-CB00-7F13-DD1DCDB157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2" y="3152919"/>
                <a:ext cx="3316815" cy="4007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HIV RNA test and assess for acute infection</a:t>
                </a:r>
              </a:p>
            </p:txBody>
          </p:sp>
          <p:sp>
            <p:nvSpPr>
              <p:cNvPr id="88" name="Content Placeholder 2">
                <a:extLst>
                  <a:ext uri="{FF2B5EF4-FFF2-40B4-BE49-F238E27FC236}">
                    <a16:creationId xmlns:a16="http://schemas.microsoft.com/office/drawing/2014/main" id="{38EF1D56-4326-7450-C0E8-1D30569D2F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3" y="4105420"/>
                <a:ext cx="3316815" cy="40075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Adherence counseling and risk assessment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1BBC711-559D-F0FE-DD20-05E0FB3BD31B}"/>
                </a:ext>
              </a:extLst>
            </p:cNvPr>
            <p:cNvGrpSpPr/>
            <p:nvPr/>
          </p:nvGrpSpPr>
          <p:grpSpPr>
            <a:xfrm>
              <a:off x="6096123" y="307422"/>
              <a:ext cx="2720683" cy="2177336"/>
              <a:chOff x="7631472" y="2328839"/>
              <a:chExt cx="3323166" cy="2177336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70252C54-664D-8A99-912D-7E1A55B48CB3}"/>
                  </a:ext>
                </a:extLst>
              </p:cNvPr>
              <p:cNvGrpSpPr/>
              <p:nvPr/>
            </p:nvGrpSpPr>
            <p:grpSpPr>
              <a:xfrm>
                <a:off x="7635852" y="2328839"/>
                <a:ext cx="3318786" cy="1696852"/>
                <a:chOff x="3984602" y="783672"/>
                <a:chExt cx="3318786" cy="1696852"/>
              </a:xfrm>
            </p:grpSpPr>
            <p:sp>
              <p:nvSpPr>
                <p:cNvPr id="83" name="Content Placeholder 2">
                  <a:extLst>
                    <a:ext uri="{FF2B5EF4-FFF2-40B4-BE49-F238E27FC236}">
                      <a16:creationId xmlns:a16="http://schemas.microsoft.com/office/drawing/2014/main" id="{C160CE0F-B331-D903-3F7E-E26066B5995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4602" y="783672"/>
                  <a:ext cx="3283989" cy="76592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500"/>
                    <a:t>Month 10</a:t>
                  </a:r>
                  <a:endParaRPr lang="en-US" sz="1050">
                    <a:cs typeface="Calibri"/>
                  </a:endParaRPr>
                </a:p>
              </p:txBody>
            </p:sp>
            <p:sp>
              <p:nvSpPr>
                <p:cNvPr id="84" name="Content Placeholder 2">
                  <a:extLst>
                    <a:ext uri="{FF2B5EF4-FFF2-40B4-BE49-F238E27FC236}">
                      <a16:creationId xmlns:a16="http://schemas.microsoft.com/office/drawing/2014/main" id="{33177632-78BA-063B-D7AD-5538A750207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6573" y="2079769"/>
                  <a:ext cx="3316815" cy="400755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 fontScale="85000" lnSpcReduction="20000"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>
                      <a:cs typeface="Calibri"/>
                    </a:rPr>
                    <a:t>Adherence counseling and risk assessment </a:t>
                  </a:r>
                </a:p>
              </p:txBody>
            </p:sp>
          </p:grpSp>
          <p:sp>
            <p:nvSpPr>
              <p:cNvPr id="81" name="Content Placeholder 2">
                <a:extLst>
                  <a:ext uri="{FF2B5EF4-FFF2-40B4-BE49-F238E27FC236}">
                    <a16:creationId xmlns:a16="http://schemas.microsoft.com/office/drawing/2014/main" id="{3FF6B947-85B8-5475-C713-962A253AC1E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2" y="3152919"/>
                <a:ext cx="3316815" cy="4007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HIV RNA test and assess for acute infection</a:t>
                </a:r>
              </a:p>
            </p:txBody>
          </p:sp>
          <p:sp>
            <p:nvSpPr>
              <p:cNvPr id="82" name="Content Placeholder 2">
                <a:extLst>
                  <a:ext uri="{FF2B5EF4-FFF2-40B4-BE49-F238E27FC236}">
                    <a16:creationId xmlns:a16="http://schemas.microsoft.com/office/drawing/2014/main" id="{448E7FDB-2ADA-367F-478D-7F4266BAF8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3" y="4105420"/>
                <a:ext cx="3316815" cy="40075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6th injection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2AA2AD0-EE25-7E31-186E-9F05062A27F0}"/>
                </a:ext>
              </a:extLst>
            </p:cNvPr>
            <p:cNvGrpSpPr/>
            <p:nvPr/>
          </p:nvGrpSpPr>
          <p:grpSpPr>
            <a:xfrm>
              <a:off x="3108159" y="296839"/>
              <a:ext cx="2724148" cy="2596133"/>
              <a:chOff x="7627240" y="2328839"/>
              <a:chExt cx="3327398" cy="2596133"/>
            </a:xfrm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433CBAC8-F72A-515D-3F2C-5CD388C3EABA}"/>
                  </a:ext>
                </a:extLst>
              </p:cNvPr>
              <p:cNvGrpSpPr/>
              <p:nvPr/>
            </p:nvGrpSpPr>
            <p:grpSpPr>
              <a:xfrm>
                <a:off x="7627240" y="2328839"/>
                <a:ext cx="3327398" cy="2596133"/>
                <a:chOff x="3975990" y="783672"/>
                <a:chExt cx="3327398" cy="2596133"/>
              </a:xfrm>
            </p:grpSpPr>
            <p:sp>
              <p:nvSpPr>
                <p:cNvPr id="77" name="Content Placeholder 2">
                  <a:extLst>
                    <a:ext uri="{FF2B5EF4-FFF2-40B4-BE49-F238E27FC236}">
                      <a16:creationId xmlns:a16="http://schemas.microsoft.com/office/drawing/2014/main" id="{0AE4D65D-D8DA-7C6E-AD93-7BC5B43F18D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4602" y="783672"/>
                  <a:ext cx="3283989" cy="76592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500"/>
                    <a:t>Month 8</a:t>
                  </a:r>
                  <a:endParaRPr lang="en-US" sz="1050">
                    <a:cs typeface="Calibri"/>
                  </a:endParaRPr>
                </a:p>
                <a:p>
                  <a:pPr marL="0" indent="0" algn="ctr">
                    <a:buNone/>
                  </a:pPr>
                  <a:r>
                    <a:rPr lang="en-US" sz="1200"/>
                    <a:t>(q4 months)</a:t>
                  </a:r>
                  <a:endParaRPr lang="en-US" sz="1200">
                    <a:cs typeface="Calibri"/>
                  </a:endParaRPr>
                </a:p>
              </p:txBody>
            </p:sp>
            <p:sp>
              <p:nvSpPr>
                <p:cNvPr id="78" name="Content Placeholder 2">
                  <a:extLst>
                    <a:ext uri="{FF2B5EF4-FFF2-40B4-BE49-F238E27FC236}">
                      <a16:creationId xmlns:a16="http://schemas.microsoft.com/office/drawing/2014/main" id="{69E5B79F-222C-DE28-BC3E-02D91729C3D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6573" y="2079769"/>
                  <a:ext cx="3316815" cy="400755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>
                      <a:cs typeface="Calibri"/>
                    </a:rPr>
                    <a:t>STI Screening </a:t>
                  </a:r>
                </a:p>
              </p:txBody>
            </p:sp>
            <p:sp>
              <p:nvSpPr>
                <p:cNvPr id="79" name="Content Placeholder 2">
                  <a:extLst>
                    <a:ext uri="{FF2B5EF4-FFF2-40B4-BE49-F238E27FC236}">
                      <a16:creationId xmlns:a16="http://schemas.microsoft.com/office/drawing/2014/main" id="{91FF45D7-3287-0F0F-1941-7F196476F5A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75990" y="3031966"/>
                  <a:ext cx="3316815" cy="34783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/>
                    <a:t>5th injection</a:t>
                  </a:r>
                  <a:endParaRPr lang="en-US" sz="1200">
                    <a:cs typeface="Calibri"/>
                  </a:endParaRPr>
                </a:p>
              </p:txBody>
            </p:sp>
          </p:grpSp>
          <p:sp>
            <p:nvSpPr>
              <p:cNvPr id="75" name="Content Placeholder 2">
                <a:extLst>
                  <a:ext uri="{FF2B5EF4-FFF2-40B4-BE49-F238E27FC236}">
                    <a16:creationId xmlns:a16="http://schemas.microsoft.com/office/drawing/2014/main" id="{A81654A6-9483-4E49-1A19-5594D429C2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2" y="3152919"/>
                <a:ext cx="3316815" cy="4007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HIV RNA test and assess for acute infection</a:t>
                </a:r>
              </a:p>
            </p:txBody>
          </p:sp>
          <p:sp>
            <p:nvSpPr>
              <p:cNvPr id="76" name="Content Placeholder 2">
                <a:extLst>
                  <a:ext uri="{FF2B5EF4-FFF2-40B4-BE49-F238E27FC236}">
                    <a16:creationId xmlns:a16="http://schemas.microsoft.com/office/drawing/2014/main" id="{BFD71991-4A7D-6334-B455-F43AD8652C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3" y="4105420"/>
                <a:ext cx="3316815" cy="40075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Adherence counseling and risk assessment </a:t>
                </a:r>
                <a:endParaRPr lang="en-US" sz="2100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3E2C279C-AF71-4E7D-1AB5-AFCF517F595C}"/>
                </a:ext>
              </a:extLst>
            </p:cNvPr>
            <p:cNvGrpSpPr/>
            <p:nvPr/>
          </p:nvGrpSpPr>
          <p:grpSpPr>
            <a:xfrm>
              <a:off x="105956" y="296838"/>
              <a:ext cx="2720683" cy="2177336"/>
              <a:chOff x="7631472" y="2328839"/>
              <a:chExt cx="3323166" cy="2177336"/>
            </a:xfrm>
          </p:grpSpPr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AFD1EA73-4A17-9CE3-F71B-1FAF9E8A29CD}"/>
                  </a:ext>
                </a:extLst>
              </p:cNvPr>
              <p:cNvGrpSpPr/>
              <p:nvPr/>
            </p:nvGrpSpPr>
            <p:grpSpPr>
              <a:xfrm>
                <a:off x="7635852" y="2328839"/>
                <a:ext cx="3318786" cy="1696852"/>
                <a:chOff x="3984602" y="783672"/>
                <a:chExt cx="3318786" cy="1696852"/>
              </a:xfrm>
            </p:grpSpPr>
            <p:sp>
              <p:nvSpPr>
                <p:cNvPr id="71" name="Content Placeholder 2">
                  <a:extLst>
                    <a:ext uri="{FF2B5EF4-FFF2-40B4-BE49-F238E27FC236}">
                      <a16:creationId xmlns:a16="http://schemas.microsoft.com/office/drawing/2014/main" id="{7ECA8974-91A8-F422-D96E-4053469DC20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4602" y="783672"/>
                  <a:ext cx="3283989" cy="76592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500"/>
                    <a:t>Month 6</a:t>
                  </a:r>
                  <a:endParaRPr lang="en-US" sz="1050">
                    <a:cs typeface="Calibri"/>
                  </a:endParaRPr>
                </a:p>
              </p:txBody>
            </p:sp>
            <p:sp>
              <p:nvSpPr>
                <p:cNvPr id="72" name="Content Placeholder 2">
                  <a:extLst>
                    <a:ext uri="{FF2B5EF4-FFF2-40B4-BE49-F238E27FC236}">
                      <a16:creationId xmlns:a16="http://schemas.microsoft.com/office/drawing/2014/main" id="{B3984204-D672-053F-AA8C-055D410D8B0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86573" y="2079769"/>
                  <a:ext cx="3316815" cy="400755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68580" tIns="34290" rIns="68580" bIns="34290" rtlCol="0" anchor="ctr">
                  <a:normAutofit fontScale="85000" lnSpcReduction="20000"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200">
                      <a:cs typeface="Calibri"/>
                    </a:rPr>
                    <a:t>Adherence counseling and risk assessment </a:t>
                  </a:r>
                </a:p>
              </p:txBody>
            </p:sp>
          </p:grpSp>
          <p:sp>
            <p:nvSpPr>
              <p:cNvPr id="69" name="Content Placeholder 2">
                <a:extLst>
                  <a:ext uri="{FF2B5EF4-FFF2-40B4-BE49-F238E27FC236}">
                    <a16:creationId xmlns:a16="http://schemas.microsoft.com/office/drawing/2014/main" id="{DAACD9C2-F8E7-1EAC-1946-1A87B72C82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2" y="3152919"/>
                <a:ext cx="3316815" cy="4007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HIV RNA test and assess for acute infection</a:t>
                </a:r>
              </a:p>
            </p:txBody>
          </p:sp>
          <p:sp>
            <p:nvSpPr>
              <p:cNvPr id="70" name="Content Placeholder 2">
                <a:extLst>
                  <a:ext uri="{FF2B5EF4-FFF2-40B4-BE49-F238E27FC236}">
                    <a16:creationId xmlns:a16="http://schemas.microsoft.com/office/drawing/2014/main" id="{5C5C24CB-C798-A886-34F4-E29E4E2D842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31473" y="4105420"/>
                <a:ext cx="3316815" cy="40075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vert="horz" lIns="68580" tIns="34290" rIns="68580" bIns="34290" rtlCol="0"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>
                    <a:cs typeface="Calibri"/>
                  </a:rPr>
                  <a:t>4th injection</a:t>
                </a:r>
              </a:p>
            </p:txBody>
          </p:sp>
        </p:grpSp>
      </p:grp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AA1FECA6-472A-B4FA-9140-C1AE1548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1" y="829510"/>
            <a:ext cx="4800599" cy="482589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/>
              <a:t>CAB-LA Visit Schedule </a:t>
            </a:r>
            <a:endParaRPr lang="en-US" sz="675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684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D37C-A616-8C6D-D833-B12B2BBD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Patient Education – 7 main points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D48B1-B057-AA63-F791-9B1D6B8BA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591"/>
            <a:ext cx="7886700" cy="45224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628650" indent="-457200">
              <a:buAutoNum type="arabicPeriod"/>
            </a:pPr>
            <a:r>
              <a:rPr lang="en-US" sz="1600" b="1" dirty="0">
                <a:latin typeface="Verdana"/>
                <a:ea typeface="Verdana"/>
              </a:rPr>
              <a:t>Medication indication</a:t>
            </a:r>
          </a:p>
          <a:p>
            <a:pPr marL="971550" lvl="1" indent="-457200"/>
            <a:r>
              <a:rPr lang="en-US" sz="1600" dirty="0">
                <a:latin typeface="Verdana"/>
                <a:ea typeface="Verdana"/>
              </a:rPr>
              <a:t>Discuss risk factors and signs and symptoms of acute HIV infection </a:t>
            </a:r>
            <a:endParaRPr lang="en-US" sz="1600"/>
          </a:p>
          <a:p>
            <a:pPr marL="628650" indent="-457200">
              <a:buAutoNum type="arabicPeriod"/>
            </a:pPr>
            <a:r>
              <a:rPr lang="en-US" sz="1600" b="1" dirty="0">
                <a:latin typeface="Verdana"/>
                <a:ea typeface="Verdana"/>
              </a:rPr>
              <a:t>Continuing oral </a:t>
            </a:r>
            <a:r>
              <a:rPr lang="en-US" sz="1600" b="1" dirty="0" err="1">
                <a:latin typeface="Verdana"/>
                <a:ea typeface="Verdana"/>
              </a:rPr>
              <a:t>PrEP</a:t>
            </a:r>
            <a:r>
              <a:rPr lang="en-US" sz="1600" dirty="0">
                <a:latin typeface="Verdana"/>
                <a:ea typeface="Verdana"/>
              </a:rPr>
              <a:t> or, starting 28-day oral cabotegravir lead-in until 1st injection</a:t>
            </a:r>
            <a:endParaRPr lang="en-US" sz="1600"/>
          </a:p>
          <a:p>
            <a:pPr marL="628650" indent="-457200">
              <a:buAutoNum type="arabicPeriod"/>
            </a:pPr>
            <a:r>
              <a:rPr lang="en-US" sz="1600" b="1" dirty="0">
                <a:latin typeface="Verdana"/>
                <a:ea typeface="Verdana"/>
              </a:rPr>
              <a:t>Dosing and testing schedule </a:t>
            </a:r>
            <a:endParaRPr lang="en-US" sz="1600" b="1"/>
          </a:p>
          <a:p>
            <a:pPr marL="971550" lvl="1"/>
            <a:r>
              <a:rPr lang="en-US" sz="1600" dirty="0">
                <a:latin typeface="Verdana"/>
                <a:ea typeface="Verdana"/>
              </a:rPr>
              <a:t>Manage expectations about time to 1st injection</a:t>
            </a:r>
          </a:p>
          <a:p>
            <a:pPr marL="971550" lvl="1"/>
            <a:r>
              <a:rPr lang="en-US" sz="1600" dirty="0">
                <a:latin typeface="Verdana"/>
                <a:ea typeface="Verdana"/>
              </a:rPr>
              <a:t>Counsel on adherence and time to protection </a:t>
            </a:r>
          </a:p>
          <a:p>
            <a:pPr marL="628650" indent="-457200">
              <a:buAutoNum type="arabicPeriod"/>
            </a:pPr>
            <a:r>
              <a:rPr lang="en-US" sz="1600" b="1" dirty="0">
                <a:latin typeface="Verdana"/>
                <a:ea typeface="Verdana"/>
              </a:rPr>
              <a:t>Review common side effects </a:t>
            </a:r>
            <a:endParaRPr lang="en-US" sz="1600" b="1"/>
          </a:p>
          <a:p>
            <a:pPr marL="857250" lvl="1" indent="-342900"/>
            <a:r>
              <a:rPr lang="en-US" sz="1600" dirty="0">
                <a:latin typeface="Verdana"/>
                <a:ea typeface="Verdana"/>
              </a:rPr>
              <a:t>Injection site reaction, N/V/D, HA, fever, fatigue</a:t>
            </a:r>
          </a:p>
          <a:p>
            <a:pPr marL="628650" indent="-457200">
              <a:buAutoNum type="arabicPeriod"/>
            </a:pPr>
            <a:r>
              <a:rPr lang="en-US" sz="1600" b="1" dirty="0">
                <a:latin typeface="Verdana"/>
                <a:ea typeface="Verdana"/>
              </a:rPr>
              <a:t>Review adverse effects </a:t>
            </a:r>
            <a:endParaRPr lang="en-US" sz="1600" b="1"/>
          </a:p>
          <a:p>
            <a:pPr marL="857250" lvl="1" indent="-342900"/>
            <a:r>
              <a:rPr lang="en-US" sz="1600" dirty="0">
                <a:latin typeface="Verdana"/>
                <a:ea typeface="Verdana"/>
              </a:rPr>
              <a:t>Allergic reaction, liver impairment, depression</a:t>
            </a:r>
          </a:p>
          <a:p>
            <a:pPr marL="628650" indent="-457200">
              <a:buAutoNum type="arabicPeriod"/>
            </a:pPr>
            <a:r>
              <a:rPr lang="en-US" sz="1600" b="1" dirty="0">
                <a:latin typeface="Verdana"/>
                <a:ea typeface="Verdana"/>
              </a:rPr>
              <a:t>Pregnancy and CAB</a:t>
            </a:r>
            <a:endParaRPr lang="en-US" sz="1600" b="1"/>
          </a:p>
          <a:p>
            <a:pPr marL="628650" indent="-457200">
              <a:buAutoNum type="arabicPeriod"/>
            </a:pPr>
            <a:r>
              <a:rPr lang="en-US" sz="1600" b="1" dirty="0">
                <a:latin typeface="Verdana"/>
                <a:ea typeface="Verdana"/>
              </a:rPr>
              <a:t>Discontinuing CAB-LA</a:t>
            </a:r>
            <a:endParaRPr lang="en-US" sz="1600" b="1"/>
          </a:p>
          <a:p>
            <a:pPr marL="971550" lvl="1"/>
            <a:r>
              <a:rPr lang="en-US" sz="1600" dirty="0">
                <a:latin typeface="Verdana"/>
                <a:ea typeface="Verdana"/>
              </a:rPr>
              <a:t>Long tail and quarterly HIV RNA tests (make a contract to commit?)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1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2134E-3B10-97B3-5F6C-7AD663F4C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Patient Pipeline Considerations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32DFB-2D75-4AA3-319E-17AA74422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92613"/>
            <a:ext cx="7886700" cy="448580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/>
            <a:r>
              <a:rPr lang="en-US" dirty="0">
                <a:latin typeface="Verdana"/>
                <a:ea typeface="Verdana"/>
              </a:rPr>
              <a:t>Insurance vs uninsured</a:t>
            </a:r>
            <a:endParaRPr lang="en-US" dirty="0"/>
          </a:p>
          <a:p>
            <a:pPr lvl="1"/>
            <a:r>
              <a:rPr lang="en-US" dirty="0" err="1">
                <a:latin typeface="Verdana"/>
                <a:ea typeface="Verdana"/>
              </a:rPr>
              <a:t>Viiv</a:t>
            </a:r>
            <a:r>
              <a:rPr lang="en-US" dirty="0">
                <a:latin typeface="Verdana"/>
                <a:ea typeface="Verdana"/>
              </a:rPr>
              <a:t> Connect for benefits investigation </a:t>
            </a:r>
            <a:endParaRPr lang="en-US" dirty="0"/>
          </a:p>
          <a:p>
            <a:pPr lvl="2"/>
            <a:r>
              <a:rPr lang="en-US" dirty="0">
                <a:latin typeface="Verdana"/>
                <a:ea typeface="Verdana"/>
              </a:rPr>
              <a:t>Patient authorization </a:t>
            </a:r>
            <a:r>
              <a:rPr lang="en-US" dirty="0">
                <a:latin typeface="Verdana"/>
                <a:ea typeface="Verdana"/>
                <a:hlinkClick r:id="rId2"/>
              </a:rPr>
              <a:t>esign-ondemand (viivconnectportal.com)</a:t>
            </a:r>
            <a:endParaRPr lang="en-US" dirty="0"/>
          </a:p>
          <a:p>
            <a:pPr lvl="2"/>
            <a:r>
              <a:rPr lang="en-US" dirty="0">
                <a:latin typeface="Verdana"/>
                <a:ea typeface="Verdana"/>
              </a:rPr>
              <a:t>Deductibles – </a:t>
            </a:r>
            <a:r>
              <a:rPr lang="en-US" dirty="0" err="1">
                <a:latin typeface="Verdana"/>
                <a:ea typeface="Verdana"/>
              </a:rPr>
              <a:t>Apretude</a:t>
            </a:r>
            <a:r>
              <a:rPr lang="en-US" dirty="0">
                <a:latin typeface="Verdana"/>
                <a:ea typeface="Verdana"/>
              </a:rPr>
              <a:t> Savings Program ($7,500 annually)</a:t>
            </a:r>
            <a:endParaRPr lang="en-US" dirty="0"/>
          </a:p>
          <a:p>
            <a:pPr lvl="2"/>
            <a:r>
              <a:rPr lang="en-US" dirty="0" err="1">
                <a:latin typeface="Verdana"/>
                <a:ea typeface="Verdana"/>
              </a:rPr>
              <a:t>Viiv</a:t>
            </a:r>
            <a:r>
              <a:rPr lang="en-US" dirty="0">
                <a:latin typeface="Verdana"/>
                <a:ea typeface="Verdana"/>
              </a:rPr>
              <a:t> Online Portal – glitchy, advised against using this</a:t>
            </a:r>
          </a:p>
          <a:p>
            <a:pPr marL="342900" indent="-342900"/>
            <a:r>
              <a:rPr lang="en-US" dirty="0">
                <a:latin typeface="Verdana"/>
                <a:ea typeface="Verdana"/>
              </a:rPr>
              <a:t>Time to medication delivery from benefits investigation: 10-14 days</a:t>
            </a:r>
            <a:endParaRPr lang="en-US" dirty="0"/>
          </a:p>
          <a:p>
            <a:pPr lvl="2"/>
            <a:r>
              <a:rPr lang="en-US" dirty="0">
                <a:latin typeface="Verdana"/>
                <a:ea typeface="Verdana"/>
              </a:rPr>
              <a:t>Delays: Letter of Medical Necessity</a:t>
            </a:r>
            <a:endParaRPr lang="en-US" dirty="0"/>
          </a:p>
          <a:p>
            <a:pPr lvl="2"/>
            <a:r>
              <a:rPr lang="en-US" dirty="0">
                <a:latin typeface="Verdana"/>
                <a:ea typeface="Verdana"/>
              </a:rPr>
              <a:t>HIV RNA results review </a:t>
            </a:r>
            <a:endParaRPr lang="en-US" dirty="0"/>
          </a:p>
          <a:p>
            <a:pPr marL="342900" indent="-342900">
              <a:buFont typeface="Arial"/>
            </a:pPr>
            <a:r>
              <a:rPr lang="en-US" dirty="0">
                <a:latin typeface="Verdana"/>
                <a:ea typeface="Verdana"/>
              </a:rPr>
              <a:t>Scheduling/Delivery </a:t>
            </a:r>
          </a:p>
          <a:p>
            <a:pPr marL="685800" lvl="1" indent="-342900">
              <a:buFont typeface="Arial"/>
            </a:pPr>
            <a:r>
              <a:rPr lang="en-US" dirty="0">
                <a:latin typeface="Verdana"/>
                <a:ea typeface="Verdana"/>
              </a:rPr>
              <a:t>How to organize deliveries? </a:t>
            </a:r>
          </a:p>
          <a:p>
            <a:pPr lvl="2"/>
            <a:r>
              <a:rPr lang="en-US" dirty="0">
                <a:latin typeface="Verdana"/>
                <a:ea typeface="Verdana"/>
              </a:rPr>
              <a:t>Rx Injection #2 right after injection #1 visit</a:t>
            </a:r>
          </a:p>
          <a:p>
            <a:pPr lvl="2"/>
            <a:r>
              <a:rPr lang="en-US" dirty="0">
                <a:latin typeface="Verdana"/>
                <a:ea typeface="Verdana"/>
              </a:rPr>
              <a:t>Rx for bi-monthly injections 2-4 weeks prior to admin, refills ready</a:t>
            </a:r>
            <a:endParaRPr lang="en-US" dirty="0"/>
          </a:p>
          <a:p>
            <a:pPr lvl="1"/>
            <a:r>
              <a:rPr lang="en-US" dirty="0">
                <a:latin typeface="Verdana"/>
                <a:ea typeface="Verdana"/>
              </a:rPr>
              <a:t>How to schedule?</a:t>
            </a:r>
            <a:endParaRPr lang="en-US" dirty="0"/>
          </a:p>
          <a:p>
            <a:pPr lvl="2"/>
            <a:r>
              <a:rPr lang="en-US" dirty="0">
                <a:latin typeface="Verdana"/>
                <a:ea typeface="Verdana"/>
              </a:rPr>
              <a:t>Schedule patients at beginning of 14-day window </a:t>
            </a:r>
            <a:endParaRPr lang="en-US"/>
          </a:p>
          <a:p>
            <a:pPr lvl="2"/>
            <a:r>
              <a:rPr lang="en-US" dirty="0">
                <a:latin typeface="Verdana"/>
                <a:ea typeface="Verdana"/>
              </a:rPr>
              <a:t>Cluster injectable clinic visits? </a:t>
            </a: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1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timore City Health Department Offical Theme">
      <a:dk1>
        <a:srgbClr val="000000"/>
      </a:dk1>
      <a:lt1>
        <a:srgbClr val="FFFFFF"/>
      </a:lt1>
      <a:dk2>
        <a:srgbClr val="B3B3B3"/>
      </a:dk2>
      <a:lt2>
        <a:srgbClr val="E7E6E6"/>
      </a:lt2>
      <a:accent1>
        <a:srgbClr val="06A0B8"/>
      </a:accent1>
      <a:accent2>
        <a:srgbClr val="FFC326"/>
      </a:accent2>
      <a:accent3>
        <a:srgbClr val="086378"/>
      </a:accent3>
      <a:accent4>
        <a:srgbClr val="BBCC33"/>
      </a:accent4>
      <a:accent5>
        <a:srgbClr val="CD014E"/>
      </a:accent5>
      <a:accent6>
        <a:srgbClr val="5F4D9E"/>
      </a:accent6>
      <a:hlink>
        <a:srgbClr val="086378"/>
      </a:hlink>
      <a:folHlink>
        <a:srgbClr val="676767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CHD Power Point Template" id="{8B7394F0-1AC6-694A-A42A-56A0C8A05195}" vid="{CFDEDE2D-2260-704D-A651-7825F34B85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Owner xmlns="a4cfc014-568c-4154-8c74-8b9f4edaa8ed" xsi:nil="true"/>
    <SharedWithUsers xmlns="3ccc452c-0566-435f-aa7d-e213ace8932b">
      <UserInfo>
        <DisplayName>Sacko, Caroline (BCHD)</DisplayName>
        <AccountId>293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AEA356C4BC764793065E48ED2F0C87" ma:contentTypeVersion="13" ma:contentTypeDescription="Create a new document." ma:contentTypeScope="" ma:versionID="73cebd6773a6bc989f6959d528af0521">
  <xsd:schema xmlns:xsd="http://www.w3.org/2001/XMLSchema" xmlns:xs="http://www.w3.org/2001/XMLSchema" xmlns:p="http://schemas.microsoft.com/office/2006/metadata/properties" xmlns:ns2="3ccc452c-0566-435f-aa7d-e213ace8932b" xmlns:ns3="a4cfc014-568c-4154-8c74-8b9f4edaa8ed" targetNamespace="http://schemas.microsoft.com/office/2006/metadata/properties" ma:root="true" ma:fieldsID="74ebed2459b59d6c41967915e3b2c669" ns2:_="" ns3:_="">
    <xsd:import namespace="3ccc452c-0566-435f-aa7d-e213ace8932b"/>
    <xsd:import namespace="a4cfc014-568c-4154-8c74-8b9f4edaa8e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Folder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cc452c-0566-435f-aa7d-e213ace893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fc014-568c-4154-8c74-8b9f4edaa8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FolderOwner" ma:index="19" nillable="true" ma:displayName="Folder Owner" ma:description="This is the person authorized to grant access to this share folder.  They are the folder owner." ma:format="Dropdown" ma:internalName="FolderOwn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CEC7E7-85F1-4A9F-9D48-FEA83521A8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A30AA6-F510-44F0-98C3-963E6D0B66DA}">
  <ds:schemaRefs>
    <ds:schemaRef ds:uri="http://purl.org/dc/elements/1.1/"/>
    <ds:schemaRef ds:uri="a4cfc014-568c-4154-8c74-8b9f4edaa8ed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3ccc452c-0566-435f-aa7d-e213ace8932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C6806F8-6D71-4003-AB3A-A8CD9A044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cc452c-0566-435f-aa7d-e213ace8932b"/>
    <ds:schemaRef ds:uri="a4cfc014-568c-4154-8c74-8b9f4edaa8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BCHD Power Point Template</Template>
  <TotalTime>13</TotalTime>
  <Words>799</Words>
  <Application>Microsoft Office PowerPoint</Application>
  <PresentationFormat>On-screen Show (4:3)</PresentationFormat>
  <Paragraphs>155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Injectable PrEP Implementation at BCHD</vt:lpstr>
      <vt:lpstr>PrEP at BCHD</vt:lpstr>
      <vt:lpstr>Process for Implementing Injectable PrEP</vt:lpstr>
      <vt:lpstr>CAB-LA Patients </vt:lpstr>
      <vt:lpstr>PowerPoint Presentation</vt:lpstr>
      <vt:lpstr>PowerPoint Presentation</vt:lpstr>
      <vt:lpstr>PowerPoint Presentation</vt:lpstr>
      <vt:lpstr>Patient Education – 7 main points </vt:lpstr>
      <vt:lpstr>Patient Pipeline Considerations </vt:lpstr>
      <vt:lpstr>Contact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Branding Rollout</dc:title>
  <dc:creator>Krach, Kelsey</dc:creator>
  <cp:lastModifiedBy>Dell, Shanna (BCHD)</cp:lastModifiedBy>
  <cp:revision>255</cp:revision>
  <cp:lastPrinted>2017-05-11T13:54:22Z</cp:lastPrinted>
  <dcterms:created xsi:type="dcterms:W3CDTF">2017-03-29T17:10:30Z</dcterms:created>
  <dcterms:modified xsi:type="dcterms:W3CDTF">2022-04-28T14:39:19Z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0x01010034AEA356C4BC764793065E48ED2F0C87</vt:lpwstr>
  </property>
</Properties>
</file>