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301" r:id="rId3"/>
    <p:sldId id="374" r:id="rId4"/>
    <p:sldId id="369" r:id="rId5"/>
    <p:sldId id="377" r:id="rId6"/>
    <p:sldId id="379" r:id="rId7"/>
    <p:sldId id="394" r:id="rId8"/>
    <p:sldId id="390" r:id="rId9"/>
    <p:sldId id="387" r:id="rId10"/>
    <p:sldId id="364" r:id="rId11"/>
    <p:sldId id="365" r:id="rId12"/>
    <p:sldId id="366" r:id="rId13"/>
    <p:sldId id="367" r:id="rId14"/>
    <p:sldId id="368" r:id="rId15"/>
    <p:sldId id="385" r:id="rId16"/>
    <p:sldId id="386" r:id="rId17"/>
    <p:sldId id="362" r:id="rId18"/>
    <p:sldId id="302" r:id="rId19"/>
    <p:sldId id="375" r:id="rId20"/>
    <p:sldId id="376" r:id="rId21"/>
    <p:sldId id="393" r:id="rId22"/>
    <p:sldId id="320" r:id="rId23"/>
    <p:sldId id="383" r:id="rId24"/>
    <p:sldId id="392" r:id="rId25"/>
    <p:sldId id="294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PHANIE COHEN" initials="S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FF"/>
    <a:srgbClr val="0000FF"/>
    <a:srgbClr val="6600CC"/>
    <a:srgbClr val="FC02FF"/>
    <a:srgbClr val="80FF07"/>
    <a:srgbClr val="00FDFF"/>
    <a:srgbClr val="FF9300"/>
    <a:srgbClr val="67B50D"/>
    <a:srgbClr val="BF68FF"/>
    <a:srgbClr val="2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57"/>
    <p:restoredTop sz="94646"/>
  </p:normalViewPr>
  <p:slideViewPr>
    <p:cSldViewPr snapToGrid="0" snapToObjects="1">
      <p:cViewPr varScale="1">
        <p:scale>
          <a:sx n="94" d="100"/>
          <a:sy n="94" d="100"/>
        </p:scale>
        <p:origin x="10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E3B63-2C85-6441-A5AD-B278C500057A}" type="datetimeFigureOut">
              <a:rPr lang="en-US" smtClean="0"/>
              <a:t>6/26/21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D2B0D-DA42-2841-9323-F793396CE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58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D2B0D-DA42-2841-9323-F793396CE9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896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D2B0D-DA42-2841-9323-F793396CE92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896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D2B0D-DA42-2841-9323-F793396CE92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896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D2B0D-DA42-2841-9323-F793396CE92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896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D2B0D-DA42-2841-9323-F793396CE92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896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D2B0D-DA42-2841-9323-F793396CE92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8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D2B0D-DA42-2841-9323-F793396CE9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89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D2B0D-DA42-2841-9323-F793396CE9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89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D2B0D-DA42-2841-9323-F793396CE9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89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D2B0D-DA42-2841-9323-F793396CE9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89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D2B0D-DA42-2841-9323-F793396CE9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66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D2B0D-DA42-2841-9323-F793396CE92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89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D2B0D-DA42-2841-9323-F793396CE92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896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D2B0D-DA42-2841-9323-F793396CE92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89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F59E-FF5C-B64E-B652-E3BE5F1146C4}" type="datetimeFigureOut">
              <a:rPr lang="en-US" smtClean="0"/>
              <a:t>6/26/21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E846-234E-0D4C-9645-4B9C6B36A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9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F59E-FF5C-B64E-B652-E3BE5F1146C4}" type="datetimeFigureOut">
              <a:rPr lang="en-US" smtClean="0"/>
              <a:t>6/26/21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E846-234E-0D4C-9645-4B9C6B36A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548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F59E-FF5C-B64E-B652-E3BE5F1146C4}" type="datetimeFigureOut">
              <a:rPr lang="en-US" smtClean="0"/>
              <a:t>6/26/21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E846-234E-0D4C-9645-4B9C6B36A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0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F59E-FF5C-B64E-B652-E3BE5F1146C4}" type="datetimeFigureOut">
              <a:rPr lang="en-US" smtClean="0"/>
              <a:t>6/26/21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E846-234E-0D4C-9645-4B9C6B36A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3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F59E-FF5C-B64E-B652-E3BE5F1146C4}" type="datetimeFigureOut">
              <a:rPr lang="en-US" smtClean="0"/>
              <a:t>6/26/21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E846-234E-0D4C-9645-4B9C6B36A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1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F59E-FF5C-B64E-B652-E3BE5F1146C4}" type="datetimeFigureOut">
              <a:rPr lang="en-US" smtClean="0"/>
              <a:t>6/26/21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E846-234E-0D4C-9645-4B9C6B36A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18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F59E-FF5C-B64E-B652-E3BE5F1146C4}" type="datetimeFigureOut">
              <a:rPr lang="en-US" smtClean="0"/>
              <a:t>6/26/21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E846-234E-0D4C-9645-4B9C6B36A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43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F59E-FF5C-B64E-B652-E3BE5F1146C4}" type="datetimeFigureOut">
              <a:rPr lang="en-US" smtClean="0"/>
              <a:t>6/26/21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E846-234E-0D4C-9645-4B9C6B36A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3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F59E-FF5C-B64E-B652-E3BE5F1146C4}" type="datetimeFigureOut">
              <a:rPr lang="en-US" smtClean="0"/>
              <a:t>6/26/21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E846-234E-0D4C-9645-4B9C6B36A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5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F59E-FF5C-B64E-B652-E3BE5F1146C4}" type="datetimeFigureOut">
              <a:rPr lang="en-US" smtClean="0"/>
              <a:t>6/26/21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E846-234E-0D4C-9645-4B9C6B36A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0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F59E-FF5C-B64E-B652-E3BE5F1146C4}" type="datetimeFigureOut">
              <a:rPr lang="en-US" smtClean="0"/>
              <a:t>6/26/21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E846-234E-0D4C-9645-4B9C6B36A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0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FF59E-FF5C-B64E-B652-E3BE5F1146C4}" type="datetimeFigureOut">
              <a:rPr lang="en-US" smtClean="0"/>
              <a:t>6/26/21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EE846-234E-0D4C-9645-4B9C6B36A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69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obert.Blue@ucsf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hiv/pdf/programresources/cdc-hiv-npep-guidelines.pdf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3890" y="2827079"/>
            <a:ext cx="6456217" cy="85455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________________________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0443" y="34568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r>
              <a:rPr lang="en-US" dirty="0"/>
              <a:t>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5954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37576" y="2817453"/>
            <a:ext cx="9068844" cy="1285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800" b="1" i="1" dirty="0">
                <a:ln w="1905"/>
                <a:solidFill>
                  <a:schemeClr val="accent6">
                    <a:lumMod val="75000"/>
                  </a:schemeClr>
                </a:solidFill>
                <a:effectLst/>
              </a:rPr>
              <a:t>  PrEP Navigation Essentials 1</a:t>
            </a:r>
            <a:endParaRPr lang="en-US" sz="3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50443" y="3932054"/>
            <a:ext cx="8340522" cy="2680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00FF"/>
                </a:solidFill>
              </a:rPr>
              <a:t>Robert Wilder Blue, MSW</a:t>
            </a:r>
          </a:p>
          <a:p>
            <a:r>
              <a:rPr lang="en-US" sz="3200" dirty="0">
                <a:solidFill>
                  <a:srgbClr val="0000FF"/>
                </a:solidFill>
              </a:rPr>
              <a:t>California Prevention Training Center</a:t>
            </a:r>
          </a:p>
          <a:p>
            <a:r>
              <a:rPr lang="en-US" sz="3200" dirty="0">
                <a:solidFill>
                  <a:srgbClr val="0000FF"/>
                </a:solidFill>
                <a:hlinkClick r:id="rId2"/>
              </a:rPr>
              <a:t>Robert.Blue@ucsf.edu</a:t>
            </a:r>
            <a:endParaRPr lang="en-US" sz="3200" dirty="0">
              <a:solidFill>
                <a:srgbClr val="0000FF"/>
              </a:solidFill>
            </a:endParaRPr>
          </a:p>
          <a:p>
            <a:r>
              <a:rPr lang="en-US" sz="3200" dirty="0">
                <a:solidFill>
                  <a:srgbClr val="0000FF"/>
                </a:solidFill>
              </a:rPr>
              <a:t>No financial disclosures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2E4FE9C-9FBF-AB40-AB38-FDF3C6DBE43A}"/>
              </a:ext>
            </a:extLst>
          </p:cNvPr>
          <p:cNvSpPr txBox="1">
            <a:spLocks/>
          </p:cNvSpPr>
          <p:nvPr/>
        </p:nvSpPr>
        <p:spPr>
          <a:xfrm>
            <a:off x="685799" y="245090"/>
            <a:ext cx="7772400" cy="234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0070C0"/>
                </a:solidFill>
              </a:rPr>
              <a:t>Orange County 2021 </a:t>
            </a:r>
          </a:p>
          <a:p>
            <a:r>
              <a:rPr lang="en-US" sz="4000" b="1" dirty="0">
                <a:solidFill>
                  <a:srgbClr val="0070C0"/>
                </a:solidFill>
              </a:rPr>
              <a:t>PrEP Navigation TA Workshop</a:t>
            </a:r>
          </a:p>
          <a:p>
            <a:r>
              <a:rPr lang="en-US" sz="4000" b="1" dirty="0">
                <a:solidFill>
                  <a:srgbClr val="0070C0"/>
                </a:solidFill>
              </a:rPr>
              <a:t>June 29-July 1, 2021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588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336" y="454865"/>
            <a:ext cx="8885664" cy="85455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______________________________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0443" y="34568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r>
              <a:rPr lang="en-US" dirty="0"/>
              <a:t>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5954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74852" y="595404"/>
            <a:ext cx="8907192" cy="1285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360"/>
              </a:lnSpc>
              <a:spcBef>
                <a:spcPts val="0"/>
              </a:spcBef>
            </a:pPr>
            <a:r>
              <a:rPr lang="en-US" sz="3000" b="1" i="1" dirty="0">
                <a:ln w="1905"/>
                <a:solidFill>
                  <a:schemeClr val="accent6">
                    <a:lumMod val="75000"/>
                  </a:schemeClr>
                </a:solidFill>
                <a:effectLst/>
              </a:rPr>
              <a:t>PrEP Navigation: Financial Essentials</a:t>
            </a:r>
            <a:endParaRPr lang="en-US" sz="3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990600" y="1520839"/>
            <a:ext cx="7239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§"/>
              <a:defRPr sz="32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§"/>
              <a:defRPr sz="24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u="sng" dirty="0"/>
              <a:t>Uninsured: </a:t>
            </a:r>
            <a:r>
              <a:rPr lang="en-US" sz="2800" u="sng" dirty="0" err="1">
                <a:solidFill>
                  <a:srgbClr val="00B050"/>
                </a:solidFill>
              </a:rPr>
              <a:t>Gileadadvancingaccess.com</a:t>
            </a:r>
            <a:endParaRPr lang="en-US" sz="2800" b="1" u="sng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2800" dirty="0"/>
              <a:t>Gilead Advancing Access Patient Assistance Program (PAP) eligibility:</a:t>
            </a:r>
          </a:p>
          <a:p>
            <a:pPr marL="454025" indent="-404813"/>
            <a:r>
              <a:rPr lang="en-US" sz="2800" dirty="0"/>
              <a:t>U.S. address on application</a:t>
            </a:r>
          </a:p>
          <a:p>
            <a:pPr marL="454025" indent="-404813"/>
            <a:r>
              <a:rPr lang="en-US" sz="2800" dirty="0"/>
              <a:t>Income verification (</a:t>
            </a:r>
            <a:r>
              <a:rPr lang="en-US" sz="2800" u="sng" dirty="0"/>
              <a:t>&lt;</a:t>
            </a:r>
            <a:r>
              <a:rPr lang="en-US" sz="2800" dirty="0"/>
              <a:t> 5xFPL or $62450): paystubs, tax return or W-4 (w/in last 90 days), statement re support</a:t>
            </a:r>
          </a:p>
          <a:p>
            <a:pPr marL="454025" indent="-404813"/>
            <a:r>
              <a:rPr lang="en-US" sz="2800" dirty="0"/>
              <a:t>Eligibility period/renewal after 12 months</a:t>
            </a:r>
          </a:p>
        </p:txBody>
      </p:sp>
    </p:spTree>
    <p:extLst>
      <p:ext uri="{BB962C8B-B14F-4D97-AF65-F5344CB8AC3E}">
        <p14:creationId xmlns:p14="http://schemas.microsoft.com/office/powerpoint/2010/main" val="3446886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336" y="345689"/>
            <a:ext cx="8885664" cy="85455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______________________________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0443" y="34568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r>
              <a:rPr lang="en-US" dirty="0"/>
              <a:t>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5954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74852" y="559578"/>
            <a:ext cx="8907192" cy="1285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360"/>
              </a:lnSpc>
              <a:spcBef>
                <a:spcPts val="0"/>
              </a:spcBef>
            </a:pPr>
            <a:r>
              <a:rPr lang="en-US" sz="3000" b="1" i="1" dirty="0">
                <a:ln w="1905"/>
                <a:solidFill>
                  <a:schemeClr val="accent6">
                    <a:lumMod val="75000"/>
                  </a:schemeClr>
                </a:solidFill>
                <a:effectLst/>
              </a:rPr>
              <a:t>PrEP Navigation: Financial Essentials</a:t>
            </a:r>
            <a:endParaRPr lang="en-US" sz="3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550443" y="1560285"/>
            <a:ext cx="8271736" cy="452847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§"/>
              <a:defRPr sz="32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§"/>
              <a:defRPr sz="24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925" indent="0">
              <a:buNone/>
            </a:pPr>
            <a:r>
              <a:rPr lang="en-US" sz="2800" b="1" u="sng" dirty="0"/>
              <a:t>Uninsured</a:t>
            </a:r>
          </a:p>
          <a:p>
            <a:pPr marL="579438" indent="-290513"/>
            <a:r>
              <a:rPr lang="en-US" sz="2800" dirty="0"/>
              <a:t>How will patient (or provider) pay for office visits and lab work? </a:t>
            </a:r>
          </a:p>
          <a:p>
            <a:pPr marL="573088" indent="-228600"/>
            <a:r>
              <a:rPr lang="en-US" sz="2800" dirty="0"/>
              <a:t>In California: </a:t>
            </a:r>
            <a:r>
              <a:rPr lang="en-US" sz="2800" b="1" dirty="0">
                <a:solidFill>
                  <a:srgbClr val="8000FF"/>
                </a:solidFill>
              </a:rPr>
              <a:t>PrEP-AP</a:t>
            </a:r>
          </a:p>
          <a:p>
            <a:pPr marL="573088" indent="-228600"/>
            <a:r>
              <a:rPr lang="en-US" sz="2800" dirty="0"/>
              <a:t>Patient Advocate Foundation (</a:t>
            </a:r>
            <a:r>
              <a:rPr lang="en-US" sz="2800" u="sng" dirty="0" err="1">
                <a:solidFill>
                  <a:srgbClr val="00B050"/>
                </a:solidFill>
              </a:rPr>
              <a:t>copays.org</a:t>
            </a:r>
            <a:r>
              <a:rPr lang="en-US" sz="2800" u="sng" dirty="0">
                <a:solidFill>
                  <a:srgbClr val="00B050"/>
                </a:solidFill>
              </a:rPr>
              <a:t>/diseases/</a:t>
            </a:r>
            <a:r>
              <a:rPr lang="en-US" sz="2800" u="sng" dirty="0" err="1">
                <a:solidFill>
                  <a:srgbClr val="00B050"/>
                </a:solidFill>
              </a:rPr>
              <a:t>hiv</a:t>
            </a:r>
            <a:r>
              <a:rPr lang="en-US" sz="2800" u="sng" dirty="0">
                <a:solidFill>
                  <a:srgbClr val="00B050"/>
                </a:solidFill>
              </a:rPr>
              <a:t>-aids-and-prevention</a:t>
            </a:r>
            <a:r>
              <a:rPr lang="en-US" sz="2800" dirty="0"/>
              <a:t>): up to $7500/year, earn </a:t>
            </a:r>
            <a:r>
              <a:rPr lang="en-US" sz="2800" u="sng" dirty="0"/>
              <a:t>&lt;</a:t>
            </a:r>
            <a:r>
              <a:rPr lang="en-US" sz="2800" dirty="0"/>
              <a:t>$49,960 (4xFPL)</a:t>
            </a:r>
          </a:p>
          <a:p>
            <a:pPr marL="573088" indent="-228600"/>
            <a:r>
              <a:rPr lang="en-US" sz="2800" dirty="0"/>
              <a:t>Minimum lab testing: HIV/creatinine/HBsAg at initiation; HIV every 3 months, creatinine every 6 months.</a:t>
            </a:r>
          </a:p>
          <a:p>
            <a:pPr marL="573088" indent="-228600"/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798512" indent="-45720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3890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336" y="345689"/>
            <a:ext cx="8885664" cy="85455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______________________________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0443" y="34568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r>
              <a:rPr lang="en-US" dirty="0"/>
              <a:t>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5954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74852" y="530135"/>
            <a:ext cx="8907192" cy="1285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360"/>
              </a:lnSpc>
              <a:spcBef>
                <a:spcPts val="0"/>
              </a:spcBef>
            </a:pPr>
            <a:r>
              <a:rPr lang="en-US" sz="3000" b="1" i="1" dirty="0">
                <a:ln w="1905"/>
                <a:solidFill>
                  <a:schemeClr val="accent6">
                    <a:lumMod val="75000"/>
                  </a:schemeClr>
                </a:solidFill>
                <a:effectLst/>
              </a:rPr>
              <a:t>PrEP Navigation: Financial Essentials</a:t>
            </a:r>
            <a:endParaRPr lang="en-US" sz="3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550443" y="1208700"/>
            <a:ext cx="8288900" cy="51409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§"/>
              <a:defRPr sz="32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§"/>
              <a:defRPr sz="24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None/>
            </a:pPr>
            <a:r>
              <a:rPr lang="en-US" sz="2800" b="1" u="sng" dirty="0"/>
              <a:t>Insured</a:t>
            </a:r>
          </a:p>
          <a:p>
            <a:pPr marL="228600" indent="-228600"/>
            <a:r>
              <a:rPr lang="en-US" sz="2800" dirty="0"/>
              <a:t>Private insurance. Important terms:</a:t>
            </a:r>
          </a:p>
          <a:p>
            <a:pPr marL="908050" indent="-457200">
              <a:buFont typeface="Wingdings" panose="05000000000000000000" pitchFamily="2" charset="2"/>
              <a:buChar char="Ø"/>
            </a:pPr>
            <a:r>
              <a:rPr lang="en-US" sz="2800" dirty="0"/>
              <a:t>Deductible: amount </a:t>
            </a:r>
            <a:r>
              <a:rPr lang="en-US" sz="2800" dirty="0" err="1"/>
              <a:t>pt</a:t>
            </a:r>
            <a:r>
              <a:rPr lang="en-US" sz="2800" dirty="0"/>
              <a:t> pays before insurance pays</a:t>
            </a:r>
          </a:p>
          <a:p>
            <a:pPr marL="908050" indent="-457200">
              <a:buFont typeface="Wingdings" panose="05000000000000000000" pitchFamily="2" charset="2"/>
              <a:buChar char="Ø"/>
            </a:pPr>
            <a:r>
              <a:rPr lang="en-US" sz="2800" dirty="0"/>
              <a:t>Copay: amount </a:t>
            </a:r>
            <a:r>
              <a:rPr lang="en-US" sz="2800" dirty="0" err="1"/>
              <a:t>pt</a:t>
            </a:r>
            <a:r>
              <a:rPr lang="en-US" sz="2800" dirty="0"/>
              <a:t> pays for meds, visits after meeting deductible</a:t>
            </a:r>
          </a:p>
          <a:p>
            <a:pPr marL="908050" indent="-457200">
              <a:buFont typeface="Wingdings" panose="05000000000000000000" pitchFamily="2" charset="2"/>
              <a:buChar char="Ø"/>
            </a:pPr>
            <a:r>
              <a:rPr lang="en-US" sz="2800" dirty="0"/>
              <a:t>Maximum yearly out-of-pocket: the most patient has to pay for all meds, services</a:t>
            </a:r>
          </a:p>
          <a:p>
            <a:pPr marL="908050" indent="-457200">
              <a:buFont typeface="Wingdings" panose="05000000000000000000" pitchFamily="2" charset="2"/>
              <a:buChar char="Ø"/>
            </a:pPr>
            <a:r>
              <a:rPr lang="en-US" sz="2800" dirty="0"/>
              <a:t>Prior authorization: permission from insurance company before it will pay for meds, services</a:t>
            </a:r>
          </a:p>
          <a:p>
            <a:pPr marL="908050" indent="-457200">
              <a:buFont typeface="Wingdings" panose="05000000000000000000" pitchFamily="2" charset="2"/>
              <a:buChar char="Ø"/>
            </a:pPr>
            <a:r>
              <a:rPr lang="en-US" sz="2800" dirty="0"/>
              <a:t>Mail order pharmacy: required by some plans</a:t>
            </a:r>
          </a:p>
          <a:p>
            <a:pPr marL="228600" indent="-228600"/>
            <a:r>
              <a:rPr lang="en-US" sz="2800" dirty="0" err="1"/>
              <a:t>MediCal</a:t>
            </a:r>
            <a:r>
              <a:rPr lang="en-US" sz="2800" dirty="0"/>
              <a:t> covers all PrEP medications and costs</a:t>
            </a:r>
          </a:p>
        </p:txBody>
      </p:sp>
    </p:spTree>
    <p:extLst>
      <p:ext uri="{BB962C8B-B14F-4D97-AF65-F5344CB8AC3E}">
        <p14:creationId xmlns:p14="http://schemas.microsoft.com/office/powerpoint/2010/main" val="1600323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336" y="397110"/>
            <a:ext cx="8885664" cy="85455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______________________________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0443" y="34568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r>
              <a:rPr lang="en-US" dirty="0"/>
              <a:t>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5954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74852" y="627214"/>
            <a:ext cx="8907192" cy="1285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360"/>
              </a:lnSpc>
              <a:spcBef>
                <a:spcPts val="0"/>
              </a:spcBef>
            </a:pPr>
            <a:r>
              <a:rPr lang="en-US" sz="3000" b="1" i="1" dirty="0">
                <a:ln w="1905"/>
                <a:solidFill>
                  <a:schemeClr val="accent6">
                    <a:lumMod val="75000"/>
                  </a:schemeClr>
                </a:solidFill>
                <a:effectLst/>
              </a:rPr>
              <a:t>PrEP Navigation: Financial Essentials</a:t>
            </a:r>
            <a:endParaRPr lang="en-US" sz="3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685800" y="1449947"/>
            <a:ext cx="7696200" cy="5062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§"/>
              <a:defRPr sz="32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§"/>
              <a:defRPr sz="24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None/>
            </a:pPr>
            <a:r>
              <a:rPr lang="en-US" sz="2800" b="1" u="sng" dirty="0"/>
              <a:t>Insured</a:t>
            </a:r>
          </a:p>
          <a:p>
            <a:pPr marL="455613" indent="-334963"/>
            <a:r>
              <a:rPr lang="en-US" sz="2800" dirty="0"/>
              <a:t>Private insurance (employer-based; purchased independently or through Affordable Care Act)</a:t>
            </a:r>
          </a:p>
          <a:p>
            <a:pPr marL="1090613" indent="-457200"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en-US" sz="2800" dirty="0"/>
              <a:t>Bronze plans: high deductible, high copay (low premiums)</a:t>
            </a:r>
          </a:p>
          <a:p>
            <a:pPr marL="1090613" indent="-457200"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en-US" sz="2800" dirty="0"/>
              <a:t>Silver, gold, platinum plans: lower deductibles, lower copays (higher premiums)</a:t>
            </a:r>
          </a:p>
          <a:p>
            <a:pPr marL="1090613" indent="-457200"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en-US" sz="2800" dirty="0"/>
              <a:t>Prior authorization and mail order requirements vary by company and plan</a:t>
            </a:r>
          </a:p>
          <a:p>
            <a:pPr marL="1090613" indent="-457200">
              <a:spcBef>
                <a:spcPts val="500"/>
              </a:spcBef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6837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336" y="345689"/>
            <a:ext cx="8885664" cy="85455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______________________________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0443" y="34568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r>
              <a:rPr lang="en-US" dirty="0"/>
              <a:t>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5954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74852" y="530135"/>
            <a:ext cx="8907192" cy="1285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360"/>
              </a:lnSpc>
              <a:spcBef>
                <a:spcPts val="0"/>
              </a:spcBef>
            </a:pPr>
            <a:r>
              <a:rPr lang="en-US" sz="3000" b="1" i="1" dirty="0">
                <a:ln w="1905"/>
                <a:solidFill>
                  <a:schemeClr val="accent6">
                    <a:lumMod val="75000"/>
                  </a:schemeClr>
                </a:solidFill>
                <a:effectLst/>
              </a:rPr>
              <a:t>PrEP Navigation: Financial Essentials</a:t>
            </a:r>
            <a:endParaRPr lang="en-US" sz="3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550443" y="1449868"/>
            <a:ext cx="8184123" cy="4495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§"/>
              <a:defRPr sz="32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§"/>
              <a:defRPr sz="24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None/>
            </a:pPr>
            <a:r>
              <a:rPr lang="en-US" sz="2800" b="1" u="sng" dirty="0"/>
              <a:t>Insured: </a:t>
            </a:r>
            <a:r>
              <a:rPr lang="en-US" sz="2800" u="sng" dirty="0"/>
              <a:t>copay assistance programs</a:t>
            </a:r>
          </a:p>
          <a:p>
            <a:pPr marL="455613" indent="-228600"/>
            <a:r>
              <a:rPr lang="en-US" sz="2800" u="sng" dirty="0">
                <a:solidFill>
                  <a:srgbClr val="00B050"/>
                </a:solidFill>
              </a:rPr>
              <a:t>Gileadcopay.com</a:t>
            </a:r>
            <a:r>
              <a:rPr lang="en-US" sz="2800" dirty="0">
                <a:solidFill>
                  <a:schemeClr val="tx1"/>
                </a:solidFill>
              </a:rPr>
              <a:t>: </a:t>
            </a:r>
            <a:r>
              <a:rPr lang="en-US" sz="2800" dirty="0"/>
              <a:t>$7200/year, no eligibility requirements</a:t>
            </a:r>
            <a:endParaRPr lang="en-US" sz="3600" dirty="0"/>
          </a:p>
          <a:p>
            <a:pPr marL="455613" indent="-228600"/>
            <a:r>
              <a:rPr lang="en-US" sz="2800" dirty="0"/>
              <a:t>Patient Advocate Foundation (</a:t>
            </a:r>
            <a:r>
              <a:rPr lang="en-US" sz="2800" u="sng" dirty="0" err="1">
                <a:solidFill>
                  <a:srgbClr val="00B050"/>
                </a:solidFill>
              </a:rPr>
              <a:t>Patientadvocate.org</a:t>
            </a:r>
            <a:r>
              <a:rPr lang="en-US" sz="2800" dirty="0"/>
              <a:t>): up to $7500/year, earn </a:t>
            </a:r>
            <a:r>
              <a:rPr lang="en-US" sz="2800" u="sng" dirty="0"/>
              <a:t>&lt;</a:t>
            </a:r>
            <a:r>
              <a:rPr lang="en-US" sz="2800" dirty="0"/>
              <a:t>$49,960 (4xFPL)</a:t>
            </a:r>
          </a:p>
          <a:p>
            <a:pPr marL="455613" indent="-228600"/>
            <a:r>
              <a:rPr lang="en-US" sz="2800" dirty="0"/>
              <a:t>Patient Access Network (currently funded only for Medicare patients) (</a:t>
            </a:r>
            <a:r>
              <a:rPr lang="en-US" sz="2800" u="sng" dirty="0">
                <a:solidFill>
                  <a:srgbClr val="00B050"/>
                </a:solidFill>
              </a:rPr>
              <a:t>Panfoundation.org</a:t>
            </a:r>
            <a:r>
              <a:rPr lang="en-US" sz="2800" dirty="0"/>
              <a:t>): up to $5000/year, earn </a:t>
            </a:r>
            <a:r>
              <a:rPr lang="en-US" sz="2800" u="sng" dirty="0"/>
              <a:t>&lt;</a:t>
            </a:r>
            <a:r>
              <a:rPr lang="en-US" sz="2800" dirty="0"/>
              <a:t>$49,960 (4xFPL)</a:t>
            </a:r>
          </a:p>
        </p:txBody>
      </p:sp>
    </p:spTree>
    <p:extLst>
      <p:ext uri="{BB962C8B-B14F-4D97-AF65-F5344CB8AC3E}">
        <p14:creationId xmlns:p14="http://schemas.microsoft.com/office/powerpoint/2010/main" val="2031027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336" y="345689"/>
            <a:ext cx="8885664" cy="85455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______________________________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0443" y="34568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r>
              <a:rPr lang="en-US" dirty="0"/>
              <a:t>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5954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0" y="388867"/>
            <a:ext cx="8907192" cy="1285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840"/>
              </a:lnSpc>
              <a:spcBef>
                <a:spcPts val="0"/>
              </a:spcBef>
            </a:pPr>
            <a:r>
              <a:rPr lang="en-US" sz="3000" b="1" i="1" dirty="0">
                <a:ln w="1905"/>
                <a:solidFill>
                  <a:schemeClr val="accent6">
                    <a:lumMod val="75000"/>
                  </a:schemeClr>
                </a:solidFill>
                <a:effectLst/>
              </a:rPr>
              <a:t>PrEP Access and Referral Essentials</a:t>
            </a:r>
            <a:endParaRPr lang="en-US" sz="3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23151" y="1286660"/>
            <a:ext cx="7654673" cy="80125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49263" algn="l"/>
            <a:r>
              <a:rPr lang="en-US" sz="3600" dirty="0">
                <a:solidFill>
                  <a:srgbClr val="558ED5"/>
                </a:solidFill>
                <a:sym typeface="Wingdings"/>
              </a:rPr>
              <a:t></a:t>
            </a:r>
            <a:r>
              <a:rPr lang="en-US" sz="3600" dirty="0">
                <a:sym typeface="Wingdings"/>
              </a:rPr>
              <a:t> </a:t>
            </a:r>
            <a:r>
              <a:rPr lang="en-US" sz="3600" dirty="0">
                <a:solidFill>
                  <a:srgbClr val="000000"/>
                </a:solidFill>
              </a:rPr>
              <a:t>Follow-up</a:t>
            </a:r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1124857" y="2093952"/>
            <a:ext cx="7148286" cy="427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§"/>
              <a:defRPr sz="32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§"/>
              <a:defRPr sz="24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80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Patient returns every three months for follow-up testing and new prescription.</a:t>
            </a:r>
          </a:p>
          <a:p>
            <a:pPr>
              <a:buSzPct val="80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Navigator provides access and benefits counseling, other assistance as needed.</a:t>
            </a:r>
          </a:p>
          <a:p>
            <a:pPr>
              <a:buSzPct val="80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Express visits: </a:t>
            </a:r>
            <a:r>
              <a:rPr lang="en-US" dirty="0" err="1">
                <a:solidFill>
                  <a:srgbClr val="000000"/>
                </a:solidFill>
              </a:rPr>
              <a:t>nonclinician</a:t>
            </a:r>
            <a:r>
              <a:rPr lang="en-US" dirty="0">
                <a:solidFill>
                  <a:srgbClr val="000000"/>
                </a:solidFill>
              </a:rPr>
              <a:t> and/or </a:t>
            </a:r>
            <a:r>
              <a:rPr lang="en-US" dirty="0" err="1">
                <a:solidFill>
                  <a:srgbClr val="000000"/>
                </a:solidFill>
              </a:rPr>
              <a:t>televisits</a:t>
            </a:r>
            <a:r>
              <a:rPr lang="en-US" dirty="0">
                <a:solidFill>
                  <a:srgbClr val="000000"/>
                </a:solidFill>
              </a:rPr>
              <a:t> for asymptomatic patients.</a:t>
            </a:r>
          </a:p>
        </p:txBody>
      </p:sp>
    </p:spTree>
    <p:extLst>
      <p:ext uri="{BB962C8B-B14F-4D97-AF65-F5344CB8AC3E}">
        <p14:creationId xmlns:p14="http://schemas.microsoft.com/office/powerpoint/2010/main" val="1644141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336" y="345689"/>
            <a:ext cx="8885664" cy="85455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______________________________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0443" y="34568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r>
              <a:rPr lang="en-US" dirty="0"/>
              <a:t>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5954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0" y="388867"/>
            <a:ext cx="8907192" cy="1285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840"/>
              </a:lnSpc>
              <a:spcBef>
                <a:spcPts val="0"/>
              </a:spcBef>
            </a:pPr>
            <a:r>
              <a:rPr lang="en-US" sz="3000" b="1" i="1" dirty="0">
                <a:ln w="1905"/>
                <a:solidFill>
                  <a:schemeClr val="accent6">
                    <a:lumMod val="75000"/>
                  </a:schemeClr>
                </a:solidFill>
                <a:effectLst/>
              </a:rPr>
              <a:t>PrEP Access and Referral Essentials</a:t>
            </a:r>
            <a:endParaRPr lang="en-US" sz="3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23151" y="1286660"/>
            <a:ext cx="7654673" cy="80125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03188" algn="l"/>
            <a:r>
              <a:rPr lang="en-US" sz="3600" dirty="0">
                <a:solidFill>
                  <a:srgbClr val="558ED5"/>
                </a:solidFill>
                <a:sym typeface="Wingdings"/>
              </a:rPr>
              <a:t></a:t>
            </a:r>
            <a:r>
              <a:rPr lang="en-US" sz="3600" dirty="0">
                <a:sym typeface="Wingdings"/>
              </a:rPr>
              <a:t> </a:t>
            </a:r>
            <a:r>
              <a:rPr lang="en-US" sz="3600" dirty="0">
                <a:solidFill>
                  <a:srgbClr val="000000"/>
                </a:solidFill>
              </a:rPr>
              <a:t>Outcomes</a:t>
            </a:r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1124857" y="2093952"/>
            <a:ext cx="7148286" cy="30480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§"/>
              <a:defRPr sz="32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§"/>
              <a:defRPr sz="24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80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Person continues on PrEP without interruption as long as desired/needed.</a:t>
            </a:r>
          </a:p>
          <a:p>
            <a:pPr>
              <a:buSzPct val="80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Person stops PrEP and uses another preferred HIV prevention strategy.</a:t>
            </a:r>
          </a:p>
          <a:p>
            <a:pPr>
              <a:buSzPct val="80000"/>
              <a:buFont typeface="Arial"/>
              <a:buChar char="•"/>
            </a:pPr>
            <a:r>
              <a:rPr lang="en-US" b="1" dirty="0">
                <a:solidFill>
                  <a:srgbClr val="8000FF"/>
                </a:solidFill>
              </a:rPr>
              <a:t>Person remains free of HIV.</a:t>
            </a:r>
          </a:p>
        </p:txBody>
      </p:sp>
    </p:spTree>
    <p:extLst>
      <p:ext uri="{BB962C8B-B14F-4D97-AF65-F5344CB8AC3E}">
        <p14:creationId xmlns:p14="http://schemas.microsoft.com/office/powerpoint/2010/main" val="281236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336" y="345689"/>
            <a:ext cx="8885664" cy="85455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______________________________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0443" y="34568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r>
              <a:rPr lang="en-US" dirty="0"/>
              <a:t>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5954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0" y="388867"/>
            <a:ext cx="8907192" cy="1285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840"/>
              </a:lnSpc>
              <a:spcBef>
                <a:spcPts val="0"/>
              </a:spcBef>
            </a:pPr>
            <a:r>
              <a:rPr lang="en-US" sz="3000" b="1" i="1" dirty="0">
                <a:ln w="1905"/>
                <a:solidFill>
                  <a:schemeClr val="accent6">
                    <a:lumMod val="75000"/>
                  </a:schemeClr>
                </a:solidFill>
                <a:effectLst/>
              </a:rPr>
              <a:t>PrEP Navigation Essentials</a:t>
            </a:r>
            <a:endParaRPr lang="en-US" sz="3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550443" y="2065429"/>
            <a:ext cx="8229600" cy="23622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Font typeface="Arial"/>
              <a:buNone/>
            </a:pPr>
            <a:r>
              <a:rPr lang="en-US" sz="3600" b="1" dirty="0">
                <a:solidFill>
                  <a:srgbClr val="262626"/>
                </a:solidFill>
              </a:rPr>
              <a:t>Attitudes About PrEP</a:t>
            </a:r>
          </a:p>
          <a:p>
            <a:pPr indent="0">
              <a:buFont typeface="Arial"/>
              <a:buNone/>
            </a:pPr>
            <a:r>
              <a:rPr lang="en-US" sz="3600" dirty="0">
                <a:solidFill>
                  <a:srgbClr val="262626"/>
                </a:solidFill>
              </a:rPr>
              <a:t>Let’s take a few minutes to explore common feelings, truths, myths, biases related to PrEP use.</a:t>
            </a:r>
          </a:p>
          <a:p>
            <a:pPr indent="0" algn="ctr">
              <a:buFont typeface="Arial"/>
              <a:buNone/>
            </a:pPr>
            <a:endParaRPr lang="en-US" sz="3600" b="1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773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336" y="345689"/>
            <a:ext cx="8885664" cy="85455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______________________________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0443" y="34568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r>
              <a:rPr lang="en-US" dirty="0"/>
              <a:t>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5954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0" y="388867"/>
            <a:ext cx="8907192" cy="1285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840"/>
              </a:lnSpc>
              <a:spcBef>
                <a:spcPts val="0"/>
              </a:spcBef>
            </a:pPr>
            <a:r>
              <a:rPr lang="en-US" sz="3000" b="1" i="1" dirty="0">
                <a:ln w="1905"/>
                <a:solidFill>
                  <a:schemeClr val="accent6">
                    <a:lumMod val="75000"/>
                  </a:schemeClr>
                </a:solidFill>
                <a:effectLst/>
              </a:rPr>
              <a:t>PrEP Navigation Essentials</a:t>
            </a:r>
            <a:endParaRPr lang="en-US" sz="3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499717" y="1046360"/>
            <a:ext cx="7907757" cy="485582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buFont typeface="Arial"/>
              <a:buNone/>
            </a:pPr>
            <a:endParaRPr lang="en-US" sz="3600" b="1" dirty="0">
              <a:solidFill>
                <a:srgbClr val="262626"/>
              </a:solidFill>
            </a:endParaRPr>
          </a:p>
          <a:p>
            <a:pPr indent="0" algn="ctr">
              <a:buNone/>
            </a:pPr>
            <a:r>
              <a:rPr lang="en-US" sz="5400" b="1" dirty="0">
                <a:solidFill>
                  <a:srgbClr val="0000CC"/>
                </a:solidFill>
              </a:rPr>
              <a:t>Stigma</a:t>
            </a:r>
            <a:endParaRPr lang="en-US" sz="5400" b="1" dirty="0"/>
          </a:p>
          <a:p>
            <a:pPr indent="0" algn="ctr">
              <a:buNone/>
            </a:pPr>
            <a:r>
              <a:rPr lang="en-US" sz="5400" b="1" dirty="0">
                <a:solidFill>
                  <a:srgbClr val="0000CC"/>
                </a:solidFill>
              </a:rPr>
              <a:t>“Truvada Whore”</a:t>
            </a:r>
          </a:p>
          <a:p>
            <a:pPr indent="0" algn="ctr">
              <a:buFont typeface="Arial"/>
              <a:buNone/>
            </a:pPr>
            <a:r>
              <a:rPr lang="en-US" sz="5400" b="1" dirty="0">
                <a:solidFill>
                  <a:srgbClr val="0000CC"/>
                </a:solidFill>
              </a:rPr>
              <a:t>Risk Compensation </a:t>
            </a:r>
          </a:p>
          <a:p>
            <a:pPr indent="0" algn="ctr">
              <a:buFont typeface="Arial"/>
              <a:buNone/>
            </a:pPr>
            <a:r>
              <a:rPr lang="en-US" sz="5400" b="1" dirty="0">
                <a:solidFill>
                  <a:srgbClr val="0000CC"/>
                </a:solidFill>
                <a:latin typeface="Wingdings"/>
                <a:ea typeface="Wingdings"/>
                <a:cs typeface="Wingdings"/>
                <a:sym typeface="Wingdings"/>
              </a:rPr>
              <a:t></a:t>
            </a:r>
            <a:r>
              <a:rPr lang="en-US" sz="5400" b="1" dirty="0">
                <a:solidFill>
                  <a:srgbClr val="0000CC"/>
                </a:solidFill>
                <a:sym typeface="Wingdings"/>
              </a:rPr>
              <a:t> STI rates?</a:t>
            </a:r>
            <a:endParaRPr lang="en-US" sz="5400" b="1" dirty="0">
              <a:solidFill>
                <a:srgbClr val="0000CC"/>
              </a:solidFill>
            </a:endParaRPr>
          </a:p>
          <a:p>
            <a:pPr marL="0" indent="0"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236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336" y="345689"/>
            <a:ext cx="8885664" cy="85455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______________________________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0443" y="34568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r>
              <a:rPr lang="en-US" dirty="0"/>
              <a:t>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5954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0" y="388867"/>
            <a:ext cx="8907192" cy="1285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840"/>
              </a:lnSpc>
              <a:spcBef>
                <a:spcPts val="0"/>
              </a:spcBef>
            </a:pPr>
            <a:r>
              <a:rPr lang="en-US" sz="3000" b="1" i="1" dirty="0">
                <a:ln w="1905"/>
                <a:solidFill>
                  <a:schemeClr val="accent6">
                    <a:lumMod val="75000"/>
                  </a:schemeClr>
                </a:solidFill>
                <a:effectLst/>
              </a:rPr>
              <a:t>PEP Essentials</a:t>
            </a:r>
            <a:endParaRPr lang="en-US" sz="3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494931" y="1448187"/>
            <a:ext cx="7827912" cy="502839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>
                <a:solidFill>
                  <a:srgbClr val="0000FF"/>
                </a:solidFill>
              </a:rPr>
              <a:t>What is PEP?</a:t>
            </a:r>
            <a:endParaRPr lang="en-US" sz="3600" dirty="0">
              <a:solidFill>
                <a:srgbClr val="0000FF"/>
              </a:solidFill>
            </a:endParaRPr>
          </a:p>
          <a:p>
            <a:pPr marL="688975" lvl="1" indent="-450850">
              <a:buFont typeface="Arial"/>
              <a:buChar char="•"/>
            </a:pPr>
            <a:r>
              <a:rPr lang="en-US" dirty="0"/>
              <a:t>PEP (</a:t>
            </a:r>
            <a:r>
              <a:rPr lang="en-US" dirty="0" err="1"/>
              <a:t>nPEP</a:t>
            </a:r>
            <a:r>
              <a:rPr lang="en-US" dirty="0"/>
              <a:t>) = Post-Exposure Prophylaxis (to HIV)</a:t>
            </a:r>
          </a:p>
          <a:p>
            <a:pPr marL="688975" lvl="1" indent="-450850">
              <a:buFont typeface="Arial"/>
              <a:buChar char="•"/>
            </a:pPr>
            <a:r>
              <a:rPr lang="en-US" dirty="0"/>
              <a:t>HIV prevention strategy for individuals exposed or with possible exposure to HIV.</a:t>
            </a:r>
          </a:p>
          <a:p>
            <a:pPr marL="688975" lvl="1" indent="-450850">
              <a:buFont typeface="Arial"/>
              <a:buChar char="•"/>
            </a:pPr>
            <a:r>
              <a:rPr lang="en-US" dirty="0"/>
              <a:t>Initiated ASAP, no later than within 72 hours of exposure. </a:t>
            </a:r>
          </a:p>
          <a:p>
            <a:pPr marL="688975" lvl="1" indent="-450850">
              <a:buFont typeface="Arial"/>
              <a:buChar char="•"/>
            </a:pPr>
            <a:r>
              <a:rPr lang="en-US" dirty="0"/>
              <a:t>Oral medication taken for 28 days.</a:t>
            </a:r>
          </a:p>
          <a:p>
            <a:pPr marL="688975" lvl="1" indent="-450850">
              <a:buFont typeface="Arial"/>
              <a:buChar char="•"/>
            </a:pPr>
            <a:r>
              <a:rPr lang="en-US" dirty="0"/>
              <a:t>https://</a:t>
            </a:r>
            <a:r>
              <a:rPr lang="en-US" dirty="0" err="1"/>
              <a:t>www.cdc.gov</a:t>
            </a:r>
            <a:r>
              <a:rPr lang="en-US" dirty="0"/>
              <a:t>/</a:t>
            </a:r>
            <a:r>
              <a:rPr lang="en-US" dirty="0" err="1"/>
              <a:t>hiv</a:t>
            </a:r>
            <a:r>
              <a:rPr lang="en-US" dirty="0"/>
              <a:t>/basics/</a:t>
            </a:r>
            <a:r>
              <a:rPr lang="en-US" dirty="0" err="1"/>
              <a:t>pep.html</a:t>
            </a:r>
            <a:endParaRPr lang="en-US" dirty="0"/>
          </a:p>
          <a:p>
            <a:pPr marL="800100">
              <a:spcAft>
                <a:spcPts val="600"/>
              </a:spcAft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20537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336" y="345689"/>
            <a:ext cx="8885664" cy="85455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______________________________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0443" y="34568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r>
              <a:rPr lang="en-US" dirty="0"/>
              <a:t>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5954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0" y="388867"/>
            <a:ext cx="8907192" cy="1285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840"/>
              </a:lnSpc>
              <a:spcBef>
                <a:spcPts val="0"/>
              </a:spcBef>
            </a:pPr>
            <a:r>
              <a:rPr lang="en-US" sz="3000" b="1" i="1" dirty="0">
                <a:ln w="1905"/>
                <a:solidFill>
                  <a:schemeClr val="accent6">
                    <a:lumMod val="75000"/>
                  </a:schemeClr>
                </a:solidFill>
                <a:effectLst/>
              </a:rPr>
              <a:t>PrEP Navigation Essentials</a:t>
            </a:r>
            <a:endParaRPr lang="en-US" sz="3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550443" y="2065429"/>
            <a:ext cx="8229600" cy="406241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3600" b="1" dirty="0" err="1">
                <a:solidFill>
                  <a:srgbClr val="262626"/>
                </a:solidFill>
              </a:rPr>
              <a:t>PrEP</a:t>
            </a:r>
            <a:r>
              <a:rPr lang="en-US" sz="3600" b="1" dirty="0">
                <a:solidFill>
                  <a:srgbClr val="262626"/>
                </a:solidFill>
              </a:rPr>
              <a:t> navigation is…</a:t>
            </a:r>
          </a:p>
          <a:p>
            <a:pPr indent="0">
              <a:buFont typeface="Arial"/>
              <a:buNone/>
            </a:pPr>
            <a:r>
              <a:rPr lang="en-US" sz="3600" dirty="0">
                <a:solidFill>
                  <a:srgbClr val="262626"/>
                </a:solidFill>
              </a:rPr>
              <a:t>accessing PrEP for sexually active adults and adolescents and those planning to be sexually active </a:t>
            </a:r>
            <a:r>
              <a:rPr lang="en-US" sz="3600" b="1" dirty="0">
                <a:solidFill>
                  <a:srgbClr val="0000CC"/>
                </a:solidFill>
              </a:rPr>
              <a:t>with as few barriers as possible</a:t>
            </a:r>
            <a:r>
              <a:rPr lang="en-US" sz="3600" b="1" dirty="0"/>
              <a:t>. </a:t>
            </a:r>
          </a:p>
          <a:p>
            <a:pPr marL="0" indent="0"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281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336" y="419241"/>
            <a:ext cx="8885664" cy="85455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______________________________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0443" y="34568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r>
              <a:rPr lang="en-US" dirty="0"/>
              <a:t>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5954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74852" y="469214"/>
            <a:ext cx="8907192" cy="6806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360"/>
              </a:lnSpc>
              <a:spcBef>
                <a:spcPts val="0"/>
              </a:spcBef>
            </a:pPr>
            <a:r>
              <a:rPr lang="en-US" sz="3000" b="1" i="1" dirty="0">
                <a:ln w="1905"/>
                <a:solidFill>
                  <a:schemeClr val="accent6">
                    <a:lumMod val="75000"/>
                  </a:schemeClr>
                </a:solidFill>
                <a:effectLst/>
              </a:rPr>
              <a:t>PEP Essentials</a:t>
            </a:r>
            <a:endParaRPr lang="en-US" sz="3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630288" y="1437619"/>
            <a:ext cx="7827912" cy="496211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>
                <a:solidFill>
                  <a:srgbClr val="0000FF"/>
                </a:solidFill>
              </a:rPr>
              <a:t>Where do people go for PEP access and counseling?</a:t>
            </a:r>
            <a:endParaRPr lang="en-US" sz="3600" dirty="0">
              <a:solidFill>
                <a:srgbClr val="0000FF"/>
              </a:solidFill>
            </a:endParaRPr>
          </a:p>
          <a:p>
            <a:pPr marL="688975" lvl="1" indent="-450850">
              <a:buFont typeface="Arial"/>
              <a:buChar char="•"/>
            </a:pPr>
            <a:r>
              <a:rPr lang="en-US" dirty="0"/>
              <a:t>Do you provide PEP? If not, where is PEP available in your jurisdiction?</a:t>
            </a:r>
          </a:p>
          <a:p>
            <a:pPr marL="688975" lvl="1" indent="-450850">
              <a:buFont typeface="Arial"/>
              <a:buChar char="•"/>
            </a:pPr>
            <a:r>
              <a:rPr lang="en-US" dirty="0"/>
              <a:t>Do you have referral and other PEP information available for patients?</a:t>
            </a:r>
          </a:p>
          <a:p>
            <a:pPr marL="800100">
              <a:spcAft>
                <a:spcPts val="600"/>
              </a:spcAft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986082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50443" y="34568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r>
              <a:rPr lang="en-US" dirty="0"/>
              <a:t>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5954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endParaRPr lang="en-US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630288" y="345689"/>
            <a:ext cx="7827912" cy="605404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>
              <a:spcAft>
                <a:spcPts val="600"/>
              </a:spcAft>
            </a:pPr>
            <a:endParaRPr lang="en-US" sz="30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AB5B808-A305-4047-97E7-71B8E9A6F3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557" y="-258304"/>
            <a:ext cx="6216886" cy="8269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6828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336" y="168129"/>
            <a:ext cx="8885664" cy="85455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______________________________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0443" y="34568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r>
              <a:rPr lang="en-US" dirty="0"/>
              <a:t>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5954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74852" y="369878"/>
            <a:ext cx="8907192" cy="1285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360"/>
              </a:lnSpc>
              <a:spcBef>
                <a:spcPts val="0"/>
              </a:spcBef>
            </a:pPr>
            <a:r>
              <a:rPr lang="en-US" sz="3000" b="1" i="1" dirty="0">
                <a:ln w="1905"/>
                <a:solidFill>
                  <a:schemeClr val="accent6">
                    <a:lumMod val="75000"/>
                  </a:schemeClr>
                </a:solidFill>
                <a:effectLst/>
              </a:rPr>
              <a:t>PEP: Financial Essentials</a:t>
            </a:r>
            <a:endParaRPr lang="en-US" sz="3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609600" y="1055682"/>
            <a:ext cx="7924800" cy="53556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§"/>
              <a:defRPr sz="32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§"/>
              <a:defRPr sz="24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913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PEP</a:t>
            </a:r>
          </a:p>
          <a:p>
            <a:pPr marL="61913" indent="0">
              <a:buNone/>
            </a:pPr>
            <a:r>
              <a:rPr lang="en-US" sz="2200" u="sng" dirty="0">
                <a:hlinkClick r:id="rId2"/>
              </a:rPr>
              <a:t>www.cdc.gov/hiv/pdf/programresources/cdc-hiv-npep-guidelines.pdf</a:t>
            </a:r>
            <a:endParaRPr lang="en-US" sz="2200" u="sng" dirty="0"/>
          </a:p>
          <a:p>
            <a:pPr marL="61913" indent="0">
              <a:spcBef>
                <a:spcPts val="0"/>
              </a:spcBef>
              <a:buNone/>
            </a:pPr>
            <a:endParaRPr lang="en-US" sz="1600" u="sng" dirty="0"/>
          </a:p>
          <a:p>
            <a:pPr marL="61913" indent="0">
              <a:buNone/>
            </a:pPr>
            <a:r>
              <a:rPr lang="en-US" u="sng" dirty="0"/>
              <a:t>Uninsured</a:t>
            </a:r>
          </a:p>
          <a:p>
            <a:pPr marL="461963" indent="0">
              <a:buNone/>
            </a:pPr>
            <a:r>
              <a:rPr lang="en-US" sz="2800" dirty="0" err="1"/>
              <a:t>Biktarvy</a:t>
            </a:r>
            <a:r>
              <a:rPr lang="en-US" sz="2800" dirty="0"/>
              <a:t>, Truvada, </a:t>
            </a:r>
            <a:r>
              <a:rPr lang="en-US" sz="2800" dirty="0" err="1"/>
              <a:t>Stribild</a:t>
            </a:r>
            <a:r>
              <a:rPr lang="en-US" sz="2800" dirty="0"/>
              <a:t>: </a:t>
            </a:r>
            <a:r>
              <a:rPr lang="en-US" sz="2800" dirty="0" err="1">
                <a:solidFill>
                  <a:srgbClr val="00B050"/>
                </a:solidFill>
              </a:rPr>
              <a:t>Gileadadvancingaccess.com</a:t>
            </a:r>
            <a:endParaRPr lang="en-US" sz="2800" dirty="0">
              <a:solidFill>
                <a:srgbClr val="00B050"/>
              </a:solidFill>
            </a:endParaRPr>
          </a:p>
          <a:p>
            <a:pPr marL="461963" indent="0">
              <a:buNone/>
            </a:pPr>
            <a:r>
              <a:rPr lang="en-US" sz="2800" dirty="0" err="1"/>
              <a:t>Tivicay</a:t>
            </a:r>
            <a:r>
              <a:rPr lang="en-US" sz="2800" dirty="0"/>
              <a:t>: </a:t>
            </a:r>
            <a:r>
              <a:rPr lang="en-US" sz="2800" dirty="0" err="1">
                <a:solidFill>
                  <a:srgbClr val="00B050"/>
                </a:solidFill>
              </a:rPr>
              <a:t>mysupportcard.com</a:t>
            </a:r>
            <a:r>
              <a:rPr lang="en-US" sz="2800" dirty="0">
                <a:solidFill>
                  <a:srgbClr val="00B050"/>
                </a:solidFill>
              </a:rPr>
              <a:t>/get-savings-</a:t>
            </a:r>
            <a:r>
              <a:rPr lang="en-US" sz="2800" dirty="0" err="1">
                <a:solidFill>
                  <a:srgbClr val="00B050"/>
                </a:solidFill>
              </a:rPr>
              <a:t>card.html</a:t>
            </a:r>
            <a:endParaRPr lang="en-US" sz="2800" dirty="0">
              <a:solidFill>
                <a:srgbClr val="00B050"/>
              </a:solidFill>
            </a:endParaRPr>
          </a:p>
          <a:p>
            <a:pPr marL="66675" indent="0">
              <a:buNone/>
            </a:pPr>
            <a:r>
              <a:rPr lang="en-US" sz="2800" u="sng" dirty="0"/>
              <a:t>Insured</a:t>
            </a:r>
          </a:p>
          <a:p>
            <a:pPr marL="461963" indent="0">
              <a:buNone/>
            </a:pPr>
            <a:r>
              <a:rPr lang="en-US" sz="2600" dirty="0" err="1"/>
              <a:t>Biktarvy</a:t>
            </a:r>
            <a:r>
              <a:rPr lang="en-US" sz="2600" dirty="0"/>
              <a:t>, Truvada, </a:t>
            </a:r>
            <a:r>
              <a:rPr lang="en-US" sz="2600" dirty="0" err="1"/>
              <a:t>Stribild</a:t>
            </a:r>
            <a:r>
              <a:rPr lang="en-US" sz="2600" dirty="0"/>
              <a:t>: </a:t>
            </a:r>
            <a:r>
              <a:rPr lang="en-US" sz="2600" dirty="0">
                <a:solidFill>
                  <a:srgbClr val="00B050"/>
                </a:solidFill>
              </a:rPr>
              <a:t>Gileadcopay.com</a:t>
            </a:r>
          </a:p>
          <a:p>
            <a:pPr marL="461963" indent="0">
              <a:buNone/>
            </a:pPr>
            <a:r>
              <a:rPr lang="en-US" sz="2600" dirty="0" err="1"/>
              <a:t>Tivicay</a:t>
            </a:r>
            <a:r>
              <a:rPr lang="en-US" sz="2600" dirty="0"/>
              <a:t>: </a:t>
            </a:r>
            <a:r>
              <a:rPr lang="en-US" sz="2600" dirty="0" err="1">
                <a:solidFill>
                  <a:srgbClr val="00B050"/>
                </a:solidFill>
              </a:rPr>
              <a:t>mysupportcard.com</a:t>
            </a:r>
            <a:r>
              <a:rPr lang="en-US" sz="2600" dirty="0">
                <a:solidFill>
                  <a:srgbClr val="00B050"/>
                </a:solidFill>
              </a:rPr>
              <a:t>/get-savings-</a:t>
            </a:r>
            <a:r>
              <a:rPr lang="en-US" sz="2600" dirty="0" err="1">
                <a:solidFill>
                  <a:srgbClr val="00B050"/>
                </a:solidFill>
              </a:rPr>
              <a:t>card.html</a:t>
            </a:r>
            <a:endParaRPr lang="en-US" sz="2600" dirty="0"/>
          </a:p>
          <a:p>
            <a:pPr marL="461963" indent="0">
              <a:buNone/>
            </a:pPr>
            <a:r>
              <a:rPr lang="en-US" sz="2600" dirty="0" err="1"/>
              <a:t>Isentress</a:t>
            </a:r>
            <a:r>
              <a:rPr lang="en-US" sz="2600" dirty="0"/>
              <a:t>: </a:t>
            </a:r>
            <a:r>
              <a:rPr lang="en-US" sz="2600" dirty="0">
                <a:solidFill>
                  <a:srgbClr val="00B050"/>
                </a:solidFill>
              </a:rPr>
              <a:t>activatethecard.com/7387/# </a:t>
            </a:r>
            <a:r>
              <a:rPr lang="en-US" sz="2600" dirty="0">
                <a:solidFill>
                  <a:srgbClr val="000000"/>
                </a:solidFill>
              </a:rPr>
              <a:t>(mail order?)</a:t>
            </a:r>
          </a:p>
          <a:p>
            <a:pPr marL="61913" indent="0">
              <a:buNone/>
            </a:pPr>
            <a:r>
              <a:rPr lang="en-US" sz="2800" u="sng" dirty="0"/>
              <a:t>Medicaid</a:t>
            </a:r>
            <a:r>
              <a:rPr lang="en-US" sz="2800" dirty="0"/>
              <a:t> covers PEP.</a:t>
            </a:r>
            <a:endParaRPr lang="en-US" sz="2800" b="1" dirty="0">
              <a:latin typeface="+mn-lt"/>
            </a:endParaRPr>
          </a:p>
          <a:p>
            <a:pPr marL="61913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2732711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336" y="345689"/>
            <a:ext cx="8885664" cy="85455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______________________________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0443" y="34568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r>
              <a:rPr lang="en-US" dirty="0"/>
              <a:t>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5954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0" y="388867"/>
            <a:ext cx="8907192" cy="1285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840"/>
              </a:lnSpc>
              <a:spcBef>
                <a:spcPts val="0"/>
              </a:spcBef>
            </a:pPr>
            <a:r>
              <a:rPr lang="en-US" sz="3000" b="1" i="1" dirty="0">
                <a:ln w="1905"/>
                <a:solidFill>
                  <a:schemeClr val="accent6">
                    <a:lumMod val="75000"/>
                  </a:schemeClr>
                </a:solidFill>
                <a:effectLst/>
              </a:rPr>
              <a:t>PrEP and PEP Navigation Essentials</a:t>
            </a:r>
            <a:endParaRPr lang="en-US" sz="3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Content Placeholder 5"/>
          <p:cNvSpPr txBox="1">
            <a:spLocks/>
          </p:cNvSpPr>
          <p:nvPr/>
        </p:nvSpPr>
        <p:spPr>
          <a:xfrm>
            <a:off x="757896" y="1674446"/>
            <a:ext cx="7924800" cy="483688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>
                <a:solidFill>
                  <a:srgbClr val="0000FF"/>
                </a:solidFill>
              </a:rPr>
              <a:t>PEP </a:t>
            </a:r>
            <a:r>
              <a:rPr lang="en-US" sz="3600" b="1" dirty="0">
                <a:solidFill>
                  <a:srgbClr val="0000FF"/>
                </a:solidFill>
                <a:sym typeface="Wingdings" panose="05000000000000000000" pitchFamily="2" charset="2"/>
              </a:rPr>
              <a:t> </a:t>
            </a:r>
            <a:r>
              <a:rPr lang="en-US" sz="3600" b="1" dirty="0" err="1">
                <a:solidFill>
                  <a:srgbClr val="0000FF"/>
                </a:solidFill>
              </a:rPr>
              <a:t>PrEP</a:t>
            </a:r>
            <a:endParaRPr lang="en-US" sz="3600" dirty="0">
              <a:solidFill>
                <a:srgbClr val="0000FF"/>
              </a:solidFill>
            </a:endParaRPr>
          </a:p>
          <a:p>
            <a:pPr marL="688975" lvl="1" indent="-450850">
              <a:buFont typeface="Arial"/>
              <a:buChar char="•"/>
            </a:pPr>
            <a:r>
              <a:rPr lang="en-US" dirty="0"/>
              <a:t>Should there be a gap between the completion of PEP and the initiation of </a:t>
            </a:r>
            <a:r>
              <a:rPr lang="en-US" dirty="0" err="1"/>
              <a:t>PrEP</a:t>
            </a:r>
            <a:r>
              <a:rPr lang="en-US" dirty="0"/>
              <a:t> to confirm HIV </a:t>
            </a:r>
            <a:r>
              <a:rPr lang="en-US" dirty="0" err="1"/>
              <a:t>neg</a:t>
            </a:r>
            <a:r>
              <a:rPr lang="en-US" dirty="0"/>
              <a:t> status? </a:t>
            </a:r>
          </a:p>
          <a:p>
            <a:pPr marL="457200" indent="0">
              <a:spcAft>
                <a:spcPts val="600"/>
              </a:spcAft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555453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336" y="345689"/>
            <a:ext cx="8885664" cy="58227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________________________________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0443" y="34568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r>
              <a:rPr lang="en-US" dirty="0"/>
              <a:t>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5954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0" y="343833"/>
            <a:ext cx="8661666" cy="1285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840"/>
              </a:lnSpc>
              <a:spcBef>
                <a:spcPts val="0"/>
              </a:spcBef>
            </a:pPr>
            <a:r>
              <a:rPr lang="en-US" sz="3000" b="1" i="1" dirty="0">
                <a:ln w="1905"/>
                <a:solidFill>
                  <a:schemeClr val="accent6">
                    <a:lumMod val="75000"/>
                  </a:schemeClr>
                </a:solidFill>
                <a:effectLst/>
              </a:rPr>
              <a:t>Why We’re Here</a:t>
            </a:r>
            <a:endParaRPr lang="en-US" sz="3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735578" y="2373508"/>
            <a:ext cx="8043114" cy="160274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>
                <a:solidFill>
                  <a:srgbClr val="00B050"/>
                </a:solidFill>
              </a:rPr>
              <a:t>Envision 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0000FF"/>
                </a:solidFill>
              </a:rPr>
              <a:t>your role in ending the HIV epidemic.</a:t>
            </a:r>
          </a:p>
          <a:p>
            <a:pPr marL="0" indent="0">
              <a:buNone/>
            </a:pPr>
            <a:endParaRPr lang="en-US" sz="3600" b="1" dirty="0">
              <a:solidFill>
                <a:srgbClr val="6600FF"/>
              </a:solidFill>
            </a:endParaRPr>
          </a:p>
          <a:p>
            <a:pPr marL="0" indent="0">
              <a:buNone/>
            </a:pPr>
            <a:endParaRPr lang="en-US" sz="2600" dirty="0"/>
          </a:p>
          <a:p>
            <a:pPr indent="0" algn="ctr">
              <a:buFont typeface="Arial"/>
              <a:buNone/>
            </a:pPr>
            <a:endParaRPr lang="en-US" sz="3600" b="1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2342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514" y="1815714"/>
            <a:ext cx="8297547" cy="3759976"/>
          </a:xfrm>
        </p:spPr>
        <p:txBody>
          <a:bodyPr>
            <a:normAutofit/>
          </a:bodyPr>
          <a:lstStyle/>
          <a:p>
            <a:pPr>
              <a:spcBef>
                <a:spcPts val="1272"/>
              </a:spcBef>
            </a:pPr>
            <a:r>
              <a:rPr lang="en-US" sz="3600" b="1" dirty="0">
                <a:solidFill>
                  <a:srgbClr val="6600FF"/>
                </a:solidFill>
              </a:rPr>
              <a:t>Questions? </a:t>
            </a:r>
            <a:r>
              <a:rPr lang="en-US" sz="3600" b="1" dirty="0">
                <a:solidFill>
                  <a:srgbClr val="008000"/>
                </a:solidFill>
              </a:rPr>
              <a:t>Comments? </a:t>
            </a:r>
          </a:p>
          <a:p>
            <a:pPr>
              <a:spcBef>
                <a:spcPts val="1272"/>
              </a:spcBef>
            </a:pPr>
            <a:r>
              <a:rPr lang="en-US" sz="3600" b="1" dirty="0">
                <a:solidFill>
                  <a:srgbClr val="3366FF"/>
                </a:solidFill>
              </a:rPr>
              <a:t>Thank you!</a:t>
            </a:r>
          </a:p>
          <a:p>
            <a:pPr>
              <a:spcBef>
                <a:spcPts val="0"/>
              </a:spcBef>
            </a:pPr>
            <a:endParaRPr lang="en-US" sz="2800" dirty="0">
              <a:solidFill>
                <a:srgbClr val="0000CC"/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b="1" dirty="0">
                <a:solidFill>
                  <a:srgbClr val="0000CC"/>
                </a:solidFill>
              </a:rPr>
              <a:t>Robert Wilder Blue</a:t>
            </a:r>
          </a:p>
          <a:p>
            <a:pPr>
              <a:spcBef>
                <a:spcPts val="0"/>
              </a:spcBef>
            </a:pPr>
            <a:r>
              <a:rPr lang="en-US" sz="2800" b="1" dirty="0">
                <a:solidFill>
                  <a:srgbClr val="0000CC"/>
                </a:solidFill>
              </a:rPr>
              <a:t>California Prevention and Training Center</a:t>
            </a:r>
          </a:p>
          <a:p>
            <a:pPr>
              <a:spcBef>
                <a:spcPts val="0"/>
              </a:spcBef>
            </a:pPr>
            <a:r>
              <a:rPr lang="en-US" sz="2800" b="1" dirty="0">
                <a:solidFill>
                  <a:srgbClr val="0000CC"/>
                </a:solidFill>
              </a:rPr>
              <a:t>(415) 637-5050 / </a:t>
            </a:r>
            <a:r>
              <a:rPr lang="en-US" sz="2800" b="1" dirty="0" err="1">
                <a:solidFill>
                  <a:srgbClr val="0000CC"/>
                </a:solidFill>
              </a:rPr>
              <a:t>Robert.Blue@ucsf.edu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0443" y="34568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r>
              <a:rPr lang="en-US" dirty="0"/>
              <a:t>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5954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endParaRPr lang="en-US" dirty="0"/>
          </a:p>
        </p:txBody>
      </p:sp>
      <p:pic>
        <p:nvPicPr>
          <p:cNvPr id="10" name="Picture 9" descr="CLI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766" y="5333999"/>
            <a:ext cx="2549295" cy="1278911"/>
          </a:xfrm>
          <a:prstGeom prst="rect">
            <a:avLst/>
          </a:prstGeom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0" y="595404"/>
            <a:ext cx="9068844" cy="1285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800" b="1" i="1" dirty="0">
                <a:ln w="1905"/>
                <a:solidFill>
                  <a:schemeClr val="accent6">
                    <a:lumMod val="75000"/>
                  </a:schemeClr>
                </a:solidFill>
                <a:effectLst/>
              </a:rPr>
              <a:t>PrEP Navigation Essentials</a:t>
            </a:r>
            <a:endParaRPr lang="en-US" sz="3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685800" y="678429"/>
            <a:ext cx="7518975" cy="85455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311112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336" y="345689"/>
            <a:ext cx="8885664" cy="85455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______________________________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0443" y="34568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r>
              <a:rPr lang="en-US" dirty="0"/>
              <a:t>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5954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0" y="388867"/>
            <a:ext cx="8907192" cy="1285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840"/>
              </a:lnSpc>
              <a:spcBef>
                <a:spcPts val="0"/>
              </a:spcBef>
            </a:pPr>
            <a:r>
              <a:rPr lang="en-US" sz="3000" b="1" i="1" dirty="0">
                <a:ln w="1905"/>
                <a:solidFill>
                  <a:schemeClr val="accent6">
                    <a:lumMod val="75000"/>
                  </a:schemeClr>
                </a:solidFill>
                <a:effectLst/>
              </a:rPr>
              <a:t>PrEP Navigation Essentials</a:t>
            </a:r>
            <a:endParaRPr lang="en-US" sz="3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504580" y="1438368"/>
            <a:ext cx="8182220" cy="467836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Arial"/>
              <a:buNone/>
            </a:pPr>
            <a:r>
              <a:rPr lang="en-US" sz="3000" b="1" dirty="0" err="1">
                <a:solidFill>
                  <a:srgbClr val="262626"/>
                </a:solidFill>
              </a:rPr>
              <a:t>PrEP</a:t>
            </a:r>
            <a:r>
              <a:rPr lang="en-US" sz="3000" b="1" dirty="0">
                <a:solidFill>
                  <a:srgbClr val="262626"/>
                </a:solidFill>
              </a:rPr>
              <a:t> navigation is also…</a:t>
            </a:r>
          </a:p>
          <a:p>
            <a:pPr marL="800100">
              <a:spcBef>
                <a:spcPts val="100"/>
              </a:spcBef>
            </a:pPr>
            <a:r>
              <a:rPr lang="en-US" sz="3000" dirty="0">
                <a:solidFill>
                  <a:srgbClr val="262626"/>
                </a:solidFill>
              </a:rPr>
              <a:t>providing sex-positive care and empowering people to take an active interest in their sexual health.</a:t>
            </a:r>
          </a:p>
          <a:p>
            <a:pPr marL="800100">
              <a:spcBef>
                <a:spcPts val="100"/>
              </a:spcBef>
            </a:pPr>
            <a:r>
              <a:rPr lang="en-US" sz="3000" dirty="0">
                <a:solidFill>
                  <a:srgbClr val="262626"/>
                </a:solidFill>
              </a:rPr>
              <a:t>supporting people in their efforts to navigate healthcare and social service systems.</a:t>
            </a:r>
          </a:p>
          <a:p>
            <a:pPr marL="800100">
              <a:spcBef>
                <a:spcPts val="100"/>
              </a:spcBef>
              <a:spcAft>
                <a:spcPts val="600"/>
              </a:spcAft>
            </a:pPr>
            <a:r>
              <a:rPr lang="en-US" sz="3000" dirty="0">
                <a:solidFill>
                  <a:srgbClr val="262626"/>
                </a:solidFill>
              </a:rPr>
              <a:t>providing culturally and linguistically appropriate services and referrals and </a:t>
            </a:r>
            <a:r>
              <a:rPr lang="en-US" sz="3000" b="1" dirty="0">
                <a:solidFill>
                  <a:srgbClr val="6600CC"/>
                </a:solidFill>
              </a:rPr>
              <a:t>addressing stigma</a:t>
            </a:r>
            <a:r>
              <a:rPr lang="en-US" sz="3000" dirty="0">
                <a:solidFill>
                  <a:srgbClr val="262626"/>
                </a:solidFill>
              </a:rPr>
              <a:t>.</a:t>
            </a:r>
          </a:p>
          <a:p>
            <a:pPr marL="800100">
              <a:spcBef>
                <a:spcPts val="100"/>
              </a:spcBef>
              <a:spcAft>
                <a:spcPts val="600"/>
              </a:spcAft>
            </a:pPr>
            <a:r>
              <a:rPr lang="en-US" sz="3000" dirty="0">
                <a:solidFill>
                  <a:srgbClr val="262626"/>
                </a:solidFill>
              </a:rPr>
              <a:t>educating and partnering with community organizations and providers.</a:t>
            </a:r>
          </a:p>
          <a:p>
            <a:pPr marL="800100">
              <a:spcBef>
                <a:spcPts val="100"/>
              </a:spcBef>
              <a:spcAft>
                <a:spcPts val="600"/>
              </a:spcAft>
            </a:pPr>
            <a:r>
              <a:rPr lang="en-US" sz="3000" b="1" dirty="0">
                <a:solidFill>
                  <a:srgbClr val="C00000"/>
                </a:solidFill>
              </a:rPr>
              <a:t>providing PEP education.</a:t>
            </a:r>
            <a:endParaRPr lang="en-US" sz="3600" b="1" dirty="0">
              <a:solidFill>
                <a:srgbClr val="C00000"/>
              </a:solidFill>
            </a:endParaRPr>
          </a:p>
          <a:p>
            <a:pPr marL="800100">
              <a:spcAft>
                <a:spcPts val="600"/>
              </a:spcAft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757741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336" y="345689"/>
            <a:ext cx="8885664" cy="58227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________________________________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0443" y="34568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r>
              <a:rPr lang="en-US" dirty="0"/>
              <a:t>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5954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0" y="343833"/>
            <a:ext cx="8661666" cy="1285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840"/>
              </a:lnSpc>
              <a:spcBef>
                <a:spcPts val="0"/>
              </a:spcBef>
            </a:pPr>
            <a:r>
              <a:rPr lang="en-US" sz="3000" b="1" i="1" dirty="0">
                <a:ln w="1905"/>
                <a:solidFill>
                  <a:schemeClr val="accent6">
                    <a:lumMod val="75000"/>
                  </a:schemeClr>
                </a:solidFill>
                <a:effectLst/>
              </a:rPr>
              <a:t>PrEP Navigation Essentials</a:t>
            </a:r>
            <a:endParaRPr lang="en-US" sz="3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685800" y="1053717"/>
            <a:ext cx="8221391" cy="553973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88" indent="0">
              <a:buFont typeface="Arial"/>
              <a:buNone/>
            </a:pPr>
            <a:r>
              <a:rPr lang="en-US" sz="2600" b="1" dirty="0">
                <a:solidFill>
                  <a:srgbClr val="0000FF"/>
                </a:solidFill>
              </a:rPr>
              <a:t>Talking Points about PrEP</a:t>
            </a:r>
          </a:p>
          <a:p>
            <a:r>
              <a:rPr lang="en-US" sz="2500" dirty="0"/>
              <a:t>Studies show PrEP reduces risk of getting HIV from sex  </a:t>
            </a:r>
            <a:br>
              <a:rPr lang="en-US" sz="2500" dirty="0"/>
            </a:br>
            <a:r>
              <a:rPr lang="en-US" sz="2500" dirty="0"/>
              <a:t>by up to 99% when used as prescribed. </a:t>
            </a:r>
          </a:p>
          <a:p>
            <a:r>
              <a:rPr lang="en-US" sz="2500" dirty="0"/>
              <a:t>1 pill/day, every day. Skipping doses reduces effectiveness. </a:t>
            </a:r>
          </a:p>
          <a:p>
            <a:r>
              <a:rPr lang="en-US" sz="2500" dirty="0"/>
              <a:t>Possible side effects: upset stomach, nausea, loss of appetite, vomiting, fatigue, and dizziness. Most side effects are mild and usually go away within the first month. Many people do not experience side effects.</a:t>
            </a:r>
          </a:p>
          <a:p>
            <a:r>
              <a:rPr lang="en-US" sz="2500" dirty="0"/>
              <a:t>Follow-up includes testing for HIV and STIs every 3 months, testing kidney function every 3-12 months. </a:t>
            </a:r>
          </a:p>
          <a:p>
            <a:r>
              <a:rPr lang="en-US" sz="2500" dirty="0"/>
              <a:t>PrEP does not protect against STIs or pregnancy; </a:t>
            </a:r>
            <a:br>
              <a:rPr lang="en-US" sz="2500" dirty="0"/>
            </a:br>
            <a:r>
              <a:rPr lang="en-US" sz="2500" dirty="0"/>
              <a:t>condoms can still be used to prevent pregnancy and transmission of STIs. </a:t>
            </a:r>
          </a:p>
          <a:p>
            <a:pPr indent="0" algn="ctr">
              <a:buFont typeface="Arial"/>
              <a:buNone/>
            </a:pPr>
            <a:endParaRPr lang="en-US" sz="3600" b="1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77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336" y="345689"/>
            <a:ext cx="8885664" cy="85455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______________________________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0443" y="34568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r>
              <a:rPr lang="en-US" dirty="0"/>
              <a:t>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5954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0" y="388867"/>
            <a:ext cx="8907192" cy="1285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840"/>
              </a:lnSpc>
              <a:spcBef>
                <a:spcPts val="0"/>
              </a:spcBef>
            </a:pPr>
            <a:r>
              <a:rPr lang="en-US" sz="3000" b="1" i="1" dirty="0">
                <a:ln w="1905"/>
                <a:solidFill>
                  <a:schemeClr val="accent6">
                    <a:lumMod val="75000"/>
                  </a:schemeClr>
                </a:solidFill>
                <a:effectLst/>
              </a:rPr>
              <a:t>PrEP Navigation Essentials</a:t>
            </a:r>
            <a:endParaRPr lang="en-US" sz="3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550443" y="1674446"/>
            <a:ext cx="8431601" cy="378912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</a:rPr>
              <a:t>What are the basic steps in </a:t>
            </a:r>
            <a:r>
              <a:rPr lang="en-US" sz="3600" dirty="0" err="1">
                <a:solidFill>
                  <a:srgbClr val="000000"/>
                </a:solidFill>
              </a:rPr>
              <a:t>PrEP</a:t>
            </a:r>
            <a:r>
              <a:rPr lang="en-US" sz="3600" dirty="0">
                <a:solidFill>
                  <a:srgbClr val="000000"/>
                </a:solidFill>
              </a:rPr>
              <a:t> navigation?</a:t>
            </a:r>
          </a:p>
          <a:p>
            <a:pPr marL="687388" indent="0">
              <a:spcBef>
                <a:spcPts val="1800"/>
              </a:spcBef>
              <a:buNone/>
            </a:pPr>
            <a: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</a:t>
            </a:r>
            <a:r>
              <a:rPr lang="en-US" sz="3600" dirty="0">
                <a:sym typeface="Wingdings"/>
              </a:rPr>
              <a:t> </a:t>
            </a:r>
            <a:r>
              <a:rPr lang="en-US" sz="3600" dirty="0">
                <a:solidFill>
                  <a:srgbClr val="000000"/>
                </a:solidFill>
              </a:rPr>
              <a:t>Identify/engage/educate patient</a:t>
            </a:r>
          </a:p>
          <a:p>
            <a:pPr marL="687388" indent="0">
              <a:buNone/>
            </a:pPr>
            <a:r>
              <a:rPr lang="en-US" sz="3600" dirty="0">
                <a:solidFill>
                  <a:srgbClr val="558ED5"/>
                </a:solidFill>
                <a:sym typeface="Wingdings"/>
              </a:rPr>
              <a:t></a:t>
            </a:r>
            <a:r>
              <a:rPr lang="en-US" sz="3600" dirty="0">
                <a:sym typeface="Wingdings"/>
              </a:rPr>
              <a:t> Referral/</a:t>
            </a:r>
            <a:r>
              <a:rPr lang="en-US" sz="3600" dirty="0">
                <a:solidFill>
                  <a:srgbClr val="000000"/>
                </a:solidFill>
              </a:rPr>
              <a:t>Initiation</a:t>
            </a:r>
          </a:p>
          <a:p>
            <a:pPr marL="687388" indent="0">
              <a:buNone/>
            </a:pPr>
            <a:r>
              <a:rPr lang="en-US" sz="3600" dirty="0">
                <a:solidFill>
                  <a:srgbClr val="558ED5"/>
                </a:solidFill>
                <a:sym typeface="Wingdings"/>
              </a:rPr>
              <a:t></a:t>
            </a:r>
            <a:r>
              <a:rPr lang="en-US" sz="3600" dirty="0">
                <a:sym typeface="Wingdings"/>
              </a:rPr>
              <a:t> </a:t>
            </a:r>
            <a:r>
              <a:rPr lang="en-US" sz="3600" dirty="0">
                <a:solidFill>
                  <a:srgbClr val="000000"/>
                </a:solidFill>
              </a:rPr>
              <a:t>Follow-up</a:t>
            </a:r>
          </a:p>
          <a:p>
            <a:pPr marL="687388" indent="0">
              <a:buNone/>
            </a:pPr>
            <a:r>
              <a:rPr lang="en-US" sz="3600" dirty="0">
                <a:solidFill>
                  <a:srgbClr val="558ED5"/>
                </a:solidFill>
                <a:sym typeface="Wingdings"/>
              </a:rPr>
              <a:t></a:t>
            </a:r>
            <a:r>
              <a:rPr lang="en-US" sz="3600" dirty="0">
                <a:sym typeface="Wingdings"/>
              </a:rPr>
              <a:t> </a:t>
            </a:r>
            <a:r>
              <a:rPr lang="en-US" sz="3600" dirty="0">
                <a:solidFill>
                  <a:srgbClr val="000000"/>
                </a:solidFill>
              </a:rPr>
              <a:t>Outcomes</a:t>
            </a:r>
            <a:endParaRPr lang="en-US" sz="3000" dirty="0">
              <a:solidFill>
                <a:srgbClr val="008000"/>
              </a:solidFill>
            </a:endParaRPr>
          </a:p>
          <a:p>
            <a:pPr marL="800100">
              <a:spcAft>
                <a:spcPts val="600"/>
              </a:spcAft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24998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336" y="345689"/>
            <a:ext cx="8885664" cy="36399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__________________________________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0443" y="34568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r>
              <a:rPr lang="en-US" dirty="0"/>
              <a:t>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5954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-21528" y="128580"/>
            <a:ext cx="8907192" cy="80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840"/>
              </a:lnSpc>
              <a:spcBef>
                <a:spcPts val="0"/>
              </a:spcBef>
            </a:pPr>
            <a:r>
              <a:rPr lang="en-US" sz="3000" b="1" i="1" dirty="0">
                <a:ln w="1905"/>
                <a:solidFill>
                  <a:schemeClr val="accent6">
                    <a:lumMod val="75000"/>
                  </a:schemeClr>
                </a:solidFill>
                <a:effectLst/>
              </a:rPr>
              <a:t>PrEP Navigation Essentials</a:t>
            </a:r>
            <a:endParaRPr lang="en-US" sz="3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92108" y="851865"/>
            <a:ext cx="8885664" cy="8683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800"/>
              </a:spcBef>
            </a:pPr>
            <a: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</a:t>
            </a:r>
            <a:r>
              <a:rPr lang="en-US" sz="3600" dirty="0">
                <a:sym typeface="Wingdings"/>
              </a:rPr>
              <a:t> </a:t>
            </a:r>
            <a:r>
              <a:rPr lang="en-US" sz="3600" dirty="0">
                <a:solidFill>
                  <a:srgbClr val="000000"/>
                </a:solidFill>
              </a:rPr>
              <a:t>Identify patient: Is PrEP right for you?</a:t>
            </a: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95143" y="1590048"/>
            <a:ext cx="8356749" cy="513937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8650" defTabSz="-76200"/>
            <a:r>
              <a:rPr lang="en-US" sz="3000" dirty="0"/>
              <a:t>Provide PrEP education to every sexually active adult and adolescent, as well as those planning to be sexually active.</a:t>
            </a:r>
          </a:p>
          <a:p>
            <a:pPr marL="628650" defTabSz="-76200"/>
            <a:r>
              <a:rPr lang="en-US" sz="3000" dirty="0"/>
              <a:t>Ask and explore: how do you feel about your current risk of acquiring HIV?</a:t>
            </a:r>
          </a:p>
          <a:p>
            <a:pPr marL="688975" indent="-392113"/>
            <a:r>
              <a:rPr lang="en-US" sz="3000" dirty="0"/>
              <a:t>How would taking a pill every day fit/not fit into your life?</a:t>
            </a:r>
          </a:p>
          <a:p>
            <a:pPr marL="688975" indent="-392113"/>
            <a:r>
              <a:rPr lang="en-US" sz="3000" dirty="0"/>
              <a:t>Adherence: What if I miss a doss?</a:t>
            </a:r>
          </a:p>
          <a:p>
            <a:pPr marL="688975" indent="-392113"/>
            <a:r>
              <a:rPr lang="en-US" sz="3000" dirty="0"/>
              <a:t>Adherence strategies: link to other habit (brushing teeth), alarm, pill box</a:t>
            </a:r>
          </a:p>
          <a:p>
            <a:pPr marL="688975" indent="-39211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06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336" y="345689"/>
            <a:ext cx="8885664" cy="36399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__________________________________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0443" y="34568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r>
              <a:rPr lang="en-US" dirty="0"/>
              <a:t>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5954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-21528" y="128580"/>
            <a:ext cx="8907192" cy="80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840"/>
              </a:lnSpc>
              <a:spcBef>
                <a:spcPts val="0"/>
              </a:spcBef>
            </a:pPr>
            <a:r>
              <a:rPr lang="en-US" sz="3000" b="1" i="1" dirty="0">
                <a:ln w="1905"/>
                <a:solidFill>
                  <a:schemeClr val="accent6">
                    <a:lumMod val="75000"/>
                  </a:schemeClr>
                </a:solidFill>
                <a:effectLst/>
              </a:rPr>
              <a:t>PrEP Navigation Essentials</a:t>
            </a:r>
            <a:endParaRPr lang="en-US" sz="3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92108" y="851865"/>
            <a:ext cx="8885664" cy="8683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800"/>
              </a:spcBef>
            </a:pPr>
            <a: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</a:t>
            </a:r>
            <a:r>
              <a:rPr lang="en-US" sz="3600" dirty="0">
                <a:sym typeface="Wingdings"/>
              </a:rPr>
              <a:t> </a:t>
            </a:r>
            <a:r>
              <a:rPr lang="en-US" sz="3600" dirty="0">
                <a:solidFill>
                  <a:srgbClr val="000000"/>
                </a:solidFill>
              </a:rPr>
              <a:t>Identify patient: Is PrEP right for you?</a:t>
            </a: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95143" y="1590048"/>
            <a:ext cx="8356749" cy="49222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00087" indent="-457200"/>
            <a:r>
              <a:rPr lang="en-US" dirty="0"/>
              <a:t>Managing side effects</a:t>
            </a:r>
          </a:p>
          <a:p>
            <a:pPr marL="700087" indent="-457200"/>
            <a:r>
              <a:rPr lang="en-US" dirty="0"/>
              <a:t>Will you disclose your PrEP use to friends, family, sex partners? </a:t>
            </a:r>
          </a:p>
          <a:p>
            <a:pPr marL="700087" indent="-457200"/>
            <a:r>
              <a:rPr lang="en-US" dirty="0"/>
              <a:t>What if I want to stop PrEP?</a:t>
            </a:r>
          </a:p>
          <a:p>
            <a:pPr marL="742950" indent="-514350" defTabSz="-76200"/>
            <a:r>
              <a:rPr lang="en-US" dirty="0"/>
              <a:t>Financing concerns</a:t>
            </a:r>
          </a:p>
        </p:txBody>
      </p:sp>
    </p:spTree>
    <p:extLst>
      <p:ext uri="{BB962C8B-B14F-4D97-AF65-F5344CB8AC3E}">
        <p14:creationId xmlns:p14="http://schemas.microsoft.com/office/powerpoint/2010/main" val="1172651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336" y="345689"/>
            <a:ext cx="8885664" cy="85455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______________________________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0443" y="34568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r>
              <a:rPr lang="en-US" dirty="0"/>
              <a:t>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5954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0" y="388867"/>
            <a:ext cx="8907192" cy="1285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840"/>
              </a:lnSpc>
              <a:spcBef>
                <a:spcPts val="0"/>
              </a:spcBef>
            </a:pPr>
            <a:r>
              <a:rPr lang="en-US" sz="3000" b="1" i="1" dirty="0">
                <a:ln w="1905"/>
                <a:solidFill>
                  <a:schemeClr val="accent6">
                    <a:lumMod val="75000"/>
                  </a:schemeClr>
                </a:solidFill>
                <a:effectLst/>
              </a:rPr>
              <a:t>PrEP Navigation Essentials</a:t>
            </a:r>
            <a:endParaRPr lang="en-US" sz="3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33906" y="1139320"/>
            <a:ext cx="7427381" cy="80125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88938" algn="l"/>
            <a:r>
              <a:rPr lang="en-US" sz="3600" dirty="0">
                <a:solidFill>
                  <a:srgbClr val="558ED5"/>
                </a:solidFill>
                <a:sym typeface="Wingdings"/>
              </a:rPr>
              <a:t></a:t>
            </a:r>
            <a:r>
              <a:rPr lang="en-US" sz="3600" dirty="0">
                <a:sym typeface="Wingdings"/>
              </a:rPr>
              <a:t> Referral/</a:t>
            </a:r>
            <a:r>
              <a:rPr lang="en-US" sz="3600" dirty="0">
                <a:solidFill>
                  <a:srgbClr val="000000"/>
                </a:solidFill>
              </a:rPr>
              <a:t>Initiation</a:t>
            </a:r>
          </a:p>
          <a:p>
            <a:pPr marL="388938" algn="l"/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622246" y="1804863"/>
            <a:ext cx="8251039" cy="48409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§"/>
              <a:defRPr sz="32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§"/>
              <a:defRPr sz="24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6D6D6D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8650" defTabSz="-76200"/>
            <a:r>
              <a:rPr lang="en-US" sz="3000" dirty="0">
                <a:solidFill>
                  <a:schemeClr val="tx1"/>
                </a:solidFill>
              </a:rPr>
              <a:t>Same-day initiation if possible. Referrals: as fast as possible.</a:t>
            </a:r>
          </a:p>
          <a:p>
            <a:pPr marL="628650" defTabSz="-76200"/>
            <a:r>
              <a:rPr lang="en-US" sz="3000" dirty="0">
                <a:solidFill>
                  <a:schemeClr val="tx1"/>
                </a:solidFill>
              </a:rPr>
              <a:t>HIV negative result as close as possible to PrEP initiation, no longer than 7 days in advance.</a:t>
            </a:r>
          </a:p>
          <a:p>
            <a:pPr marL="628650" defTabSz="-76200"/>
            <a:r>
              <a:rPr lang="en-US" sz="3000" dirty="0">
                <a:solidFill>
                  <a:schemeClr val="tx1"/>
                </a:solidFill>
              </a:rPr>
              <a:t>Clinician will do thorough sexual history to determine if recent HIV acquisition is possible.</a:t>
            </a:r>
          </a:p>
          <a:p>
            <a:pPr marL="628650" defTabSz="-76200"/>
            <a:r>
              <a:rPr lang="en-US" sz="3000" dirty="0">
                <a:solidFill>
                  <a:schemeClr val="tx1"/>
                </a:solidFill>
              </a:rPr>
              <a:t>Provide </a:t>
            </a:r>
            <a:r>
              <a:rPr lang="en-US" sz="3000" dirty="0">
                <a:solidFill>
                  <a:srgbClr val="FF0000"/>
                </a:solidFill>
              </a:rPr>
              <a:t>PEP </a:t>
            </a:r>
            <a:r>
              <a:rPr lang="en-US" sz="3000" dirty="0">
                <a:solidFill>
                  <a:schemeClr val="tx1"/>
                </a:solidFill>
              </a:rPr>
              <a:t>education.</a:t>
            </a:r>
          </a:p>
        </p:txBody>
      </p:sp>
    </p:spTree>
    <p:extLst>
      <p:ext uri="{BB962C8B-B14F-4D97-AF65-F5344CB8AC3E}">
        <p14:creationId xmlns:p14="http://schemas.microsoft.com/office/powerpoint/2010/main" val="1774921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336" y="295283"/>
            <a:ext cx="8885664" cy="85455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______________________________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0443" y="34568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r>
              <a:rPr lang="en-US" dirty="0"/>
              <a:t>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5954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i="1" dirty="0">
                <a:solidFill>
                  <a:srgbClr val="008000"/>
                </a:solidFill>
              </a:rPr>
            </a:br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74852" y="469214"/>
            <a:ext cx="8907192" cy="6806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360"/>
              </a:lnSpc>
              <a:spcBef>
                <a:spcPts val="0"/>
              </a:spcBef>
            </a:pPr>
            <a:r>
              <a:rPr lang="en-US" sz="3000" b="1" i="1" dirty="0">
                <a:ln w="1905"/>
                <a:solidFill>
                  <a:schemeClr val="accent6">
                    <a:lumMod val="75000"/>
                  </a:schemeClr>
                </a:solidFill>
                <a:effectLst/>
              </a:rPr>
              <a:t>HIV </a:t>
            </a:r>
            <a:r>
              <a:rPr lang="en-US" sz="3000" b="1" i="1" dirty="0">
                <a:ln w="1905"/>
                <a:solidFill>
                  <a:schemeClr val="accent6">
                    <a:lumMod val="75000"/>
                  </a:schemeClr>
                </a:solidFill>
              </a:rPr>
              <a:t>Testing </a:t>
            </a:r>
            <a:r>
              <a:rPr lang="en-US" sz="3000" b="1" i="1" dirty="0">
                <a:ln w="1905"/>
                <a:solidFill>
                  <a:schemeClr val="accent6">
                    <a:lumMod val="75000"/>
                  </a:schemeClr>
                </a:solidFill>
                <a:effectLst/>
              </a:rPr>
              <a:t>Essentials</a:t>
            </a:r>
            <a:endParaRPr lang="en-US" sz="3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453555" y="1151817"/>
            <a:ext cx="7924800" cy="527061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HIV testing technology</a:t>
            </a:r>
            <a:endParaRPr lang="en-US" dirty="0">
              <a:solidFill>
                <a:srgbClr val="0000FF"/>
              </a:solidFill>
            </a:endParaRPr>
          </a:p>
          <a:p>
            <a:pPr marL="688975" lvl="1" indent="-450850">
              <a:buFont typeface="Arial"/>
              <a:buChar char="•"/>
            </a:pPr>
            <a:r>
              <a:rPr lang="en-US" dirty="0"/>
              <a:t>Rapid/point-of-care 2</a:t>
            </a:r>
            <a:r>
              <a:rPr lang="en-US" baseline="30000" dirty="0"/>
              <a:t>nd</a:t>
            </a:r>
            <a:r>
              <a:rPr lang="en-US" dirty="0"/>
              <a:t> or 3</a:t>
            </a:r>
            <a:r>
              <a:rPr lang="en-US" baseline="30000" dirty="0"/>
              <a:t>rd</a:t>
            </a:r>
            <a:r>
              <a:rPr lang="en-US" dirty="0"/>
              <a:t> generation HIV antibody tests: </a:t>
            </a:r>
            <a:r>
              <a:rPr lang="en-US" b="1" dirty="0">
                <a:solidFill>
                  <a:srgbClr val="67B50D"/>
                </a:solidFill>
              </a:rPr>
              <a:t>window period = 4 weeks</a:t>
            </a:r>
          </a:p>
          <a:p>
            <a:pPr marL="688975" lvl="1" indent="-450850">
              <a:buFont typeface="Arial"/>
              <a:buChar char="•"/>
            </a:pPr>
            <a:r>
              <a:rPr lang="en-US" dirty="0"/>
              <a:t>Rapid/point-of-care 4</a:t>
            </a:r>
            <a:r>
              <a:rPr lang="en-US" baseline="30000" dirty="0"/>
              <a:t>th</a:t>
            </a:r>
            <a:r>
              <a:rPr lang="en-US" dirty="0"/>
              <a:t> generation HIV antigen and antibody test: </a:t>
            </a:r>
            <a:r>
              <a:rPr lang="en-US" b="1" dirty="0">
                <a:solidFill>
                  <a:srgbClr val="67B50D"/>
                </a:solidFill>
              </a:rPr>
              <a:t>window period = 3 weeks</a:t>
            </a:r>
          </a:p>
          <a:p>
            <a:pPr marL="688975" lvl="1" indent="-450850">
              <a:buFont typeface="Arial"/>
              <a:buChar char="•"/>
            </a:pPr>
            <a:r>
              <a:rPr lang="en-US" dirty="0"/>
              <a:t>Lab-based 2</a:t>
            </a:r>
            <a:r>
              <a:rPr lang="en-US" baseline="30000" dirty="0"/>
              <a:t>nd</a:t>
            </a:r>
            <a:r>
              <a:rPr lang="en-US" dirty="0"/>
              <a:t>, 3</a:t>
            </a:r>
            <a:r>
              <a:rPr lang="en-US" baseline="30000" dirty="0"/>
              <a:t>rd</a:t>
            </a:r>
            <a:r>
              <a:rPr lang="en-US" dirty="0"/>
              <a:t>, 4</a:t>
            </a:r>
            <a:r>
              <a:rPr lang="en-US" baseline="30000" dirty="0"/>
              <a:t>th</a:t>
            </a:r>
            <a:r>
              <a:rPr lang="en-US" dirty="0"/>
              <a:t> generation tests: </a:t>
            </a:r>
            <a:br>
              <a:rPr lang="en-US" dirty="0"/>
            </a:br>
            <a:r>
              <a:rPr lang="en-US" b="1" dirty="0">
                <a:solidFill>
                  <a:srgbClr val="67B50D"/>
                </a:solidFill>
              </a:rPr>
              <a:t>window periods = 3-4 weeks</a:t>
            </a:r>
            <a:r>
              <a:rPr lang="en-US" dirty="0"/>
              <a:t> (see above)</a:t>
            </a:r>
          </a:p>
          <a:p>
            <a:pPr marL="688975" lvl="1" indent="-450850">
              <a:buFont typeface="Arial"/>
              <a:buChar char="•"/>
            </a:pPr>
            <a:r>
              <a:rPr lang="en-US" dirty="0"/>
              <a:t>HIV RNA/viral load test: </a:t>
            </a:r>
            <a:br>
              <a:rPr lang="en-US" dirty="0"/>
            </a:br>
            <a:r>
              <a:rPr lang="en-US" b="1" dirty="0">
                <a:solidFill>
                  <a:srgbClr val="67B50D"/>
                </a:solidFill>
              </a:rPr>
              <a:t>window period = 2 weeks</a:t>
            </a:r>
          </a:p>
          <a:p>
            <a:pPr marL="238125" lvl="1" indent="0">
              <a:spcBef>
                <a:spcPts val="1272"/>
              </a:spcBef>
              <a:buNone/>
            </a:pPr>
            <a:r>
              <a:rPr lang="en-US" b="1" dirty="0">
                <a:solidFill>
                  <a:srgbClr val="0000FF"/>
                </a:solidFill>
              </a:rPr>
              <a:t>What HIV testing is available at your agency or in your jurisdiction?</a:t>
            </a:r>
            <a:endParaRPr lang="en-US" dirty="0">
              <a:solidFill>
                <a:srgbClr val="0000FF"/>
              </a:solidFill>
            </a:endParaRPr>
          </a:p>
          <a:p>
            <a:pPr marL="238125" lvl="1" indent="0">
              <a:buNone/>
            </a:pPr>
            <a:endParaRPr lang="en-US" dirty="0"/>
          </a:p>
          <a:p>
            <a:pPr marL="800100">
              <a:spcAft>
                <a:spcPts val="600"/>
              </a:spcAft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88576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37638</TotalTime>
  <Words>1368</Words>
  <Application>Microsoft Macintosh PowerPoint</Application>
  <PresentationFormat>On-screen Show (4:3)</PresentationFormat>
  <Paragraphs>234</Paragraphs>
  <Slides>25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Gill Sans MT</vt:lpstr>
      <vt:lpstr>Wingdings</vt:lpstr>
      <vt:lpstr>Office Theme</vt:lpstr>
      <vt:lpstr>________________________</vt:lpstr>
      <vt:lpstr>______________________________</vt:lpstr>
      <vt:lpstr>______________________________</vt:lpstr>
      <vt:lpstr>________________________________</vt:lpstr>
      <vt:lpstr>______________________________</vt:lpstr>
      <vt:lpstr>__________________________________</vt:lpstr>
      <vt:lpstr>__________________________________</vt:lpstr>
      <vt:lpstr>______________________________</vt:lpstr>
      <vt:lpstr>______________________________</vt:lpstr>
      <vt:lpstr>______________________________</vt:lpstr>
      <vt:lpstr>______________________________</vt:lpstr>
      <vt:lpstr>______________________________</vt:lpstr>
      <vt:lpstr>______________________________</vt:lpstr>
      <vt:lpstr>______________________________</vt:lpstr>
      <vt:lpstr>______________________________</vt:lpstr>
      <vt:lpstr>______________________________</vt:lpstr>
      <vt:lpstr>______________________________</vt:lpstr>
      <vt:lpstr>______________________________</vt:lpstr>
      <vt:lpstr>______________________________</vt:lpstr>
      <vt:lpstr>______________________________</vt:lpstr>
      <vt:lpstr>PowerPoint Presentation</vt:lpstr>
      <vt:lpstr>______________________________</vt:lpstr>
      <vt:lpstr>______________________________</vt:lpstr>
      <vt:lpstr>________________________________</vt:lpstr>
      <vt:lpstr>_____________________________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Indiana PrEP Summit April 12-13, 2018</dc:title>
  <dc:creator>Robert</dc:creator>
  <cp:lastModifiedBy>RW BLUE</cp:lastModifiedBy>
  <cp:revision>146</cp:revision>
  <dcterms:created xsi:type="dcterms:W3CDTF">2018-03-31T23:48:19Z</dcterms:created>
  <dcterms:modified xsi:type="dcterms:W3CDTF">2021-06-28T22:41:39Z</dcterms:modified>
</cp:coreProperties>
</file>